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1pPr>
    <a:lvl2pPr marL="0" marR="0" indent="2286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2pPr>
    <a:lvl3pPr marL="0" marR="0" indent="4572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3pPr>
    <a:lvl4pPr marL="0" marR="0" indent="6858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4pPr>
    <a:lvl5pPr marL="0" marR="0" indent="9144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5pPr>
    <a:lvl6pPr marL="0" marR="0" indent="11430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6pPr>
    <a:lvl7pPr marL="0" marR="0" indent="13716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7pPr>
    <a:lvl8pPr marL="0" marR="0" indent="16002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8pPr>
    <a:lvl9pPr marL="0" marR="0" indent="18288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381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8100" cap="flat">
              <a:solidFill>
                <a:srgbClr val="000000"/>
              </a:solidFill>
              <a:prstDash val="solid"/>
              <a:miter lim="400000"/>
            </a:ln>
          </a:left>
          <a:right>
            <a:ln w="381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381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74" autoAdjust="0"/>
  </p:normalViewPr>
  <p:slideViewPr>
    <p:cSldViewPr snapToGrid="0">
      <p:cViewPr varScale="1">
        <p:scale>
          <a:sx n="56" d="100"/>
          <a:sy n="56" d="100"/>
        </p:scale>
        <p:origin x="47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Madhusudhan" userId="0b39b63d-97d2-416c-a0dd-10dec61b2c53" providerId="ADAL" clId="{2B99444B-79A0-408E-941E-ADD3A24AA9C8}"/>
    <pc:docChg chg="undo redo custSel delSld modSld">
      <pc:chgData name="K Madhusudhan" userId="0b39b63d-97d2-416c-a0dd-10dec61b2c53" providerId="ADAL" clId="{2B99444B-79A0-408E-941E-ADD3A24AA9C8}" dt="2024-05-17T12:00:45.283" v="44" actId="47"/>
      <pc:docMkLst>
        <pc:docMk/>
      </pc:docMkLst>
      <pc:sldChg chg="modSp mod">
        <pc:chgData name="K Madhusudhan" userId="0b39b63d-97d2-416c-a0dd-10dec61b2c53" providerId="ADAL" clId="{2B99444B-79A0-408E-941E-ADD3A24AA9C8}" dt="2024-05-13T09:35:42.556" v="2" actId="1076"/>
        <pc:sldMkLst>
          <pc:docMk/>
          <pc:sldMk cId="0" sldId="259"/>
        </pc:sldMkLst>
        <pc:picChg chg="mod">
          <ac:chgData name="K Madhusudhan" userId="0b39b63d-97d2-416c-a0dd-10dec61b2c53" providerId="ADAL" clId="{2B99444B-79A0-408E-941E-ADD3A24AA9C8}" dt="2024-05-13T09:35:42.556" v="2" actId="1076"/>
          <ac:picMkLst>
            <pc:docMk/>
            <pc:sldMk cId="0" sldId="259"/>
            <ac:picMk id="132" creationId="{00000000-0000-0000-0000-000000000000}"/>
          </ac:picMkLst>
        </pc:picChg>
      </pc:sldChg>
      <pc:sldChg chg="modSp mod">
        <pc:chgData name="K Madhusudhan" userId="0b39b63d-97d2-416c-a0dd-10dec61b2c53" providerId="ADAL" clId="{2B99444B-79A0-408E-941E-ADD3A24AA9C8}" dt="2024-05-13T09:37:12.691" v="10" actId="14100"/>
        <pc:sldMkLst>
          <pc:docMk/>
          <pc:sldMk cId="0" sldId="271"/>
        </pc:sldMkLst>
        <pc:spChg chg="mod">
          <ac:chgData name="K Madhusudhan" userId="0b39b63d-97d2-416c-a0dd-10dec61b2c53" providerId="ADAL" clId="{2B99444B-79A0-408E-941E-ADD3A24AA9C8}" dt="2024-05-13T09:36:39.036" v="4" actId="14100"/>
          <ac:spMkLst>
            <pc:docMk/>
            <pc:sldMk cId="0" sldId="271"/>
            <ac:spMk id="248" creationId="{00000000-0000-0000-0000-000000000000}"/>
          </ac:spMkLst>
        </pc:spChg>
        <pc:spChg chg="mod">
          <ac:chgData name="K Madhusudhan" userId="0b39b63d-97d2-416c-a0dd-10dec61b2c53" providerId="ADAL" clId="{2B99444B-79A0-408E-941E-ADD3A24AA9C8}" dt="2024-05-13T09:37:12.691" v="10" actId="14100"/>
          <ac:spMkLst>
            <pc:docMk/>
            <pc:sldMk cId="0" sldId="271"/>
            <ac:spMk id="269" creationId="{00000000-0000-0000-0000-000000000000}"/>
          </ac:spMkLst>
        </pc:spChg>
      </pc:sldChg>
      <pc:sldChg chg="modSp mod">
        <pc:chgData name="K Madhusudhan" userId="0b39b63d-97d2-416c-a0dd-10dec61b2c53" providerId="ADAL" clId="{2B99444B-79A0-408E-941E-ADD3A24AA9C8}" dt="2024-05-13T09:37:01.613" v="8" actId="1076"/>
        <pc:sldMkLst>
          <pc:docMk/>
          <pc:sldMk cId="0" sldId="272"/>
        </pc:sldMkLst>
        <pc:spChg chg="mod">
          <ac:chgData name="K Madhusudhan" userId="0b39b63d-97d2-416c-a0dd-10dec61b2c53" providerId="ADAL" clId="{2B99444B-79A0-408E-941E-ADD3A24AA9C8}" dt="2024-05-13T09:37:01.613" v="8" actId="1076"/>
          <ac:spMkLst>
            <pc:docMk/>
            <pc:sldMk cId="0" sldId="272"/>
            <ac:spMk id="297" creationId="{00000000-0000-0000-0000-000000000000}"/>
          </ac:spMkLst>
        </pc:spChg>
      </pc:sldChg>
      <pc:sldChg chg="modSp mod">
        <pc:chgData name="K Madhusudhan" userId="0b39b63d-97d2-416c-a0dd-10dec61b2c53" providerId="ADAL" clId="{2B99444B-79A0-408E-941E-ADD3A24AA9C8}" dt="2024-05-13T09:37:27.672" v="11" actId="14100"/>
        <pc:sldMkLst>
          <pc:docMk/>
          <pc:sldMk cId="0" sldId="273"/>
        </pc:sldMkLst>
        <pc:spChg chg="mod">
          <ac:chgData name="K Madhusudhan" userId="0b39b63d-97d2-416c-a0dd-10dec61b2c53" providerId="ADAL" clId="{2B99444B-79A0-408E-941E-ADD3A24AA9C8}" dt="2024-05-13T09:37:27.672" v="11" actId="14100"/>
          <ac:spMkLst>
            <pc:docMk/>
            <pc:sldMk cId="0" sldId="273"/>
            <ac:spMk id="392" creationId="{00000000-0000-0000-0000-000000000000}"/>
          </ac:spMkLst>
        </pc:spChg>
      </pc:sldChg>
      <pc:sldChg chg="modSp mod">
        <pc:chgData name="K Madhusudhan" userId="0b39b63d-97d2-416c-a0dd-10dec61b2c53" providerId="ADAL" clId="{2B99444B-79A0-408E-941E-ADD3A24AA9C8}" dt="2024-05-13T09:38:25.316" v="19" actId="14100"/>
        <pc:sldMkLst>
          <pc:docMk/>
          <pc:sldMk cId="0" sldId="275"/>
        </pc:sldMkLst>
        <pc:picChg chg="mod">
          <ac:chgData name="K Madhusudhan" userId="0b39b63d-97d2-416c-a0dd-10dec61b2c53" providerId="ADAL" clId="{2B99444B-79A0-408E-941E-ADD3A24AA9C8}" dt="2024-05-13T09:37:51.937" v="14" actId="14100"/>
          <ac:picMkLst>
            <pc:docMk/>
            <pc:sldMk cId="0" sldId="275"/>
            <ac:picMk id="409" creationId="{00000000-0000-0000-0000-000000000000}"/>
          </ac:picMkLst>
        </pc:picChg>
        <pc:picChg chg="mod">
          <ac:chgData name="K Madhusudhan" userId="0b39b63d-97d2-416c-a0dd-10dec61b2c53" providerId="ADAL" clId="{2B99444B-79A0-408E-941E-ADD3A24AA9C8}" dt="2024-05-13T09:38:25.316" v="19" actId="14100"/>
          <ac:picMkLst>
            <pc:docMk/>
            <pc:sldMk cId="0" sldId="275"/>
            <ac:picMk id="410" creationId="{00000000-0000-0000-0000-000000000000}"/>
          </ac:picMkLst>
        </pc:picChg>
        <pc:picChg chg="mod">
          <ac:chgData name="K Madhusudhan" userId="0b39b63d-97d2-416c-a0dd-10dec61b2c53" providerId="ADAL" clId="{2B99444B-79A0-408E-941E-ADD3A24AA9C8}" dt="2024-05-13T09:38:15.196" v="17" actId="14100"/>
          <ac:picMkLst>
            <pc:docMk/>
            <pc:sldMk cId="0" sldId="275"/>
            <ac:picMk id="411" creationId="{00000000-0000-0000-0000-000000000000}"/>
          </ac:picMkLst>
        </pc:picChg>
      </pc:sldChg>
      <pc:sldChg chg="modSp mod">
        <pc:chgData name="K Madhusudhan" userId="0b39b63d-97d2-416c-a0dd-10dec61b2c53" providerId="ADAL" clId="{2B99444B-79A0-408E-941E-ADD3A24AA9C8}" dt="2024-05-13T09:40:52.671" v="37" actId="1076"/>
        <pc:sldMkLst>
          <pc:docMk/>
          <pc:sldMk cId="0" sldId="277"/>
        </pc:sldMkLst>
        <pc:spChg chg="mod">
          <ac:chgData name="K Madhusudhan" userId="0b39b63d-97d2-416c-a0dd-10dec61b2c53" providerId="ADAL" clId="{2B99444B-79A0-408E-941E-ADD3A24AA9C8}" dt="2024-05-13T09:40:52.671" v="37" actId="1076"/>
          <ac:spMkLst>
            <pc:docMk/>
            <pc:sldMk cId="0" sldId="277"/>
            <ac:spMk id="436" creationId="{00000000-0000-0000-0000-000000000000}"/>
          </ac:spMkLst>
        </pc:spChg>
        <pc:picChg chg="mod">
          <ac:chgData name="K Madhusudhan" userId="0b39b63d-97d2-416c-a0dd-10dec61b2c53" providerId="ADAL" clId="{2B99444B-79A0-408E-941E-ADD3A24AA9C8}" dt="2024-05-13T09:40:48.516" v="36" actId="14100"/>
          <ac:picMkLst>
            <pc:docMk/>
            <pc:sldMk cId="0" sldId="277"/>
            <ac:picMk id="437" creationId="{00000000-0000-0000-0000-000000000000}"/>
          </ac:picMkLst>
        </pc:picChg>
        <pc:picChg chg="mod">
          <ac:chgData name="K Madhusudhan" userId="0b39b63d-97d2-416c-a0dd-10dec61b2c53" providerId="ADAL" clId="{2B99444B-79A0-408E-941E-ADD3A24AA9C8}" dt="2024-05-13T09:40:40.850" v="34" actId="14100"/>
          <ac:picMkLst>
            <pc:docMk/>
            <pc:sldMk cId="0" sldId="277"/>
            <ac:picMk id="438" creationId="{00000000-0000-0000-0000-000000000000}"/>
          </ac:picMkLst>
        </pc:picChg>
        <pc:picChg chg="mod">
          <ac:chgData name="K Madhusudhan" userId="0b39b63d-97d2-416c-a0dd-10dec61b2c53" providerId="ADAL" clId="{2B99444B-79A0-408E-941E-ADD3A24AA9C8}" dt="2024-05-13T09:40:45.440" v="35" actId="14100"/>
          <ac:picMkLst>
            <pc:docMk/>
            <pc:sldMk cId="0" sldId="277"/>
            <ac:picMk id="443" creationId="{00000000-0000-0000-0000-000000000000}"/>
          </ac:picMkLst>
        </pc:picChg>
        <pc:picChg chg="mod">
          <ac:chgData name="K Madhusudhan" userId="0b39b63d-97d2-416c-a0dd-10dec61b2c53" providerId="ADAL" clId="{2B99444B-79A0-408E-941E-ADD3A24AA9C8}" dt="2024-05-13T09:40:37.099" v="33" actId="14100"/>
          <ac:picMkLst>
            <pc:docMk/>
            <pc:sldMk cId="0" sldId="277"/>
            <ac:picMk id="444" creationId="{00000000-0000-0000-0000-000000000000}"/>
          </ac:picMkLst>
        </pc:picChg>
      </pc:sldChg>
      <pc:sldChg chg="modSp mod">
        <pc:chgData name="K Madhusudhan" userId="0b39b63d-97d2-416c-a0dd-10dec61b2c53" providerId="ADAL" clId="{2B99444B-79A0-408E-941E-ADD3A24AA9C8}" dt="2024-05-13T09:42:36.722" v="43" actId="14100"/>
        <pc:sldMkLst>
          <pc:docMk/>
          <pc:sldMk cId="0" sldId="278"/>
        </pc:sldMkLst>
        <pc:picChg chg="mod">
          <ac:chgData name="K Madhusudhan" userId="0b39b63d-97d2-416c-a0dd-10dec61b2c53" providerId="ADAL" clId="{2B99444B-79A0-408E-941E-ADD3A24AA9C8}" dt="2024-05-13T09:42:24.178" v="42" actId="14100"/>
          <ac:picMkLst>
            <pc:docMk/>
            <pc:sldMk cId="0" sldId="278"/>
            <ac:picMk id="454" creationId="{00000000-0000-0000-0000-000000000000}"/>
          </ac:picMkLst>
        </pc:picChg>
        <pc:picChg chg="mod">
          <ac:chgData name="K Madhusudhan" userId="0b39b63d-97d2-416c-a0dd-10dec61b2c53" providerId="ADAL" clId="{2B99444B-79A0-408E-941E-ADD3A24AA9C8}" dt="2024-05-13T09:42:36.722" v="43" actId="14100"/>
          <ac:picMkLst>
            <pc:docMk/>
            <pc:sldMk cId="0" sldId="278"/>
            <ac:picMk id="456" creationId="{00000000-0000-0000-0000-000000000000}"/>
          </ac:picMkLst>
        </pc:picChg>
      </pc:sldChg>
      <pc:sldChg chg="del">
        <pc:chgData name="K Madhusudhan" userId="0b39b63d-97d2-416c-a0dd-10dec61b2c53" providerId="ADAL" clId="{2B99444B-79A0-408E-941E-ADD3A24AA9C8}" dt="2024-05-17T12:00:45.283" v="44" actId="47"/>
        <pc:sldMkLst>
          <pc:docMk/>
          <pc:sldMk cId="0" sldId="281"/>
        </pc:sldMkLst>
      </pc:sldChg>
      <pc:sldChg chg="del">
        <pc:chgData name="K Madhusudhan" userId="0b39b63d-97d2-416c-a0dd-10dec61b2c53" providerId="ADAL" clId="{2B99444B-79A0-408E-941E-ADD3A24AA9C8}" dt="2024-05-17T12:00:45.283" v="44" actId="47"/>
        <pc:sldMkLst>
          <pc:docMk/>
          <pc:sldMk cId="0" sldId="282"/>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1269600000000002E-2"/>
          <c:y val="8.4075899999999995E-2"/>
          <c:w val="0.95189100000000004"/>
          <c:h val="0.86571900000000002"/>
        </c:manualLayout>
      </c:layout>
      <c:lineChart>
        <c:grouping val="standard"/>
        <c:varyColors val="0"/>
        <c:ser>
          <c:idx val="0"/>
          <c:order val="0"/>
          <c:tx>
            <c:strRef>
              <c:f>Sheet1!$A$2</c:f>
              <c:strCache>
                <c:ptCount val="1"/>
                <c:pt idx="0">
                  <c:v>Algorithm A</c:v>
                </c:pt>
              </c:strCache>
            </c:strRef>
          </c:tx>
          <c:spPr>
            <a:ln w="76200" cap="flat">
              <a:solidFill>
                <a:schemeClr val="accent1"/>
              </a:solidFill>
              <a:prstDash val="solid"/>
              <a:miter lim="400000"/>
            </a:ln>
            <a:effectLst/>
          </c:spPr>
          <c:marker>
            <c:symbol val="circle"/>
            <c:size val="14"/>
            <c:spPr>
              <a:solidFill>
                <a:srgbClr val="FFFFFF"/>
              </a:solidFill>
              <a:ln w="76200" cap="flat">
                <a:solidFill>
                  <a:schemeClr val="accent1"/>
                </a:solidFill>
                <a:prstDash val="solid"/>
                <a:miter lim="400000"/>
              </a:ln>
              <a:effectLst/>
            </c:spPr>
          </c:marker>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Sheet1!$B$2:$K$2</c:f>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0-7FDF-E947-95E9-0E442B3C10BE}"/>
            </c:ext>
          </c:extLst>
        </c:ser>
        <c:ser>
          <c:idx val="1"/>
          <c:order val="1"/>
          <c:tx>
            <c:strRef>
              <c:f>Sheet1!$A$3</c:f>
              <c:strCache>
                <c:ptCount val="1"/>
                <c:pt idx="0">
                  <c:v>Algorithm B</c:v>
                </c:pt>
              </c:strCache>
            </c:strRef>
          </c:tx>
          <c:spPr>
            <a:ln w="76200" cap="flat">
              <a:solidFill>
                <a:schemeClr val="accent3"/>
              </a:solidFill>
              <a:prstDash val="solid"/>
              <a:miter lim="400000"/>
            </a:ln>
            <a:effectLst/>
          </c:spPr>
          <c:marker>
            <c:symbol val="circle"/>
            <c:size val="14"/>
            <c:spPr>
              <a:solidFill>
                <a:srgbClr val="FFFFFF"/>
              </a:solidFill>
              <a:ln w="76200" cap="flat">
                <a:solidFill>
                  <a:schemeClr val="accent3"/>
                </a:solidFill>
                <a:prstDash val="solid"/>
                <a:miter lim="400000"/>
              </a:ln>
              <a:effectLst/>
            </c:spPr>
          </c:marker>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Sheet1!$B$3:$K$3</c:f>
              <c:numCache>
                <c:formatCode>General</c:formatCode>
                <c:ptCount val="10"/>
                <c:pt idx="0">
                  <c:v>1</c:v>
                </c:pt>
                <c:pt idx="1">
                  <c:v>3</c:v>
                </c:pt>
                <c:pt idx="2">
                  <c:v>6</c:v>
                </c:pt>
                <c:pt idx="3">
                  <c:v>10</c:v>
                </c:pt>
                <c:pt idx="4">
                  <c:v>15</c:v>
                </c:pt>
                <c:pt idx="5">
                  <c:v>21</c:v>
                </c:pt>
                <c:pt idx="6">
                  <c:v>28</c:v>
                </c:pt>
                <c:pt idx="7">
                  <c:v>36</c:v>
                </c:pt>
                <c:pt idx="8">
                  <c:v>45</c:v>
                </c:pt>
                <c:pt idx="9">
                  <c:v>55</c:v>
                </c:pt>
              </c:numCache>
            </c:numRef>
          </c:val>
          <c:smooth val="0"/>
          <c:extLst>
            <c:ext xmlns:c16="http://schemas.microsoft.com/office/drawing/2014/chart" uri="{C3380CC4-5D6E-409C-BE32-E72D297353CC}">
              <c16:uniqueId val="{00000001-7FDF-E947-95E9-0E442B3C10BE}"/>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a:defRPr sz="32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one"/>
        <c:spPr>
          <a:ln w="12700" cap="flat">
            <a:solidFill>
              <a:srgbClr val="000000"/>
            </a:solidFill>
            <a:prstDash val="solid"/>
            <a:miter lim="400000"/>
          </a:ln>
        </c:spPr>
        <c:txPr>
          <a:bodyPr rot="0"/>
          <a:lstStyle/>
          <a:p>
            <a:pPr>
              <a:defRPr sz="3200" b="0" i="0" u="none" strike="noStrike">
                <a:solidFill>
                  <a:srgbClr val="000000"/>
                </a:solidFill>
                <a:latin typeface="Helvetica Neue"/>
              </a:defRPr>
            </a:pPr>
            <a:endParaRPr lang="en-US"/>
          </a:p>
        </c:txPr>
        <c:crossAx val="2094734552"/>
        <c:crosses val="autoZero"/>
        <c:crossBetween val="midCat"/>
        <c:majorUnit val="10"/>
        <c:minorUnit val="5"/>
      </c:valAx>
      <c:spPr>
        <a:solidFill>
          <a:srgbClr val="FFFFFF"/>
        </a:solid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10"/>
      <c:hPercent val="23"/>
      <c:rotY val="358"/>
      <c:depthPercent val="35"/>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0000000000000001E-3"/>
          <c:y val="0.27465200000000001"/>
          <c:w val="0.99"/>
          <c:h val="0.71284800000000004"/>
        </c:manualLayout>
      </c:layout>
      <c:area3DChart>
        <c:grouping val="standard"/>
        <c:varyColors val="0"/>
        <c:ser>
          <c:idx val="0"/>
          <c:order val="0"/>
          <c:tx>
            <c:strRef>
              <c:f>Sheet1!$A$2</c:f>
              <c:strCache>
                <c:ptCount val="1"/>
                <c:pt idx="0">
                  <c:v>Algorithm C</c:v>
                </c:pt>
              </c:strCache>
            </c:strRef>
          </c:tx>
          <c:spPr>
            <a:blipFill rotWithShape="1">
              <a:blip xmlns:r="http://schemas.openxmlformats.org/officeDocument/2006/relationships" r:embed="rId1"/>
              <a:srcRect/>
              <a:tile tx="0" ty="0" sx="100000" sy="100000" flip="none" algn="tl"/>
            </a:blipFill>
            <a:ln w="76200" cap="flat">
              <a:noFill/>
              <a:miter lim="400000"/>
            </a:ln>
            <a:effectLst>
              <a:outerShdw blurRad="50800" dist="12700" dir="8460000" algn="tl">
                <a:srgbClr val="000000">
                  <a:alpha val="100000"/>
                </a:srgbClr>
              </a:outerShdw>
            </a:effectLst>
            <a:sp3d prstMaterial="matte"/>
          </c:spPr>
          <c:dLbls>
            <c:numFmt formatCode="0" sourceLinked="0"/>
            <c:spPr>
              <a:noFill/>
              <a:ln>
                <a:noFill/>
              </a:ln>
              <a:effectLst/>
            </c:spPr>
            <c:txPr>
              <a:bodyPr/>
              <a:lstStyle/>
              <a:p>
                <a:pPr>
                  <a:defRPr sz="4200" b="0" i="0" u="none" strike="noStrike">
                    <a:solidFill>
                      <a:srgbClr val="000000"/>
                    </a:solidFill>
                    <a:latin typeface="Chalkboard"/>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Sheet1!$B$2:$K$2</c:f>
              <c:numCache>
                <c:formatCode>General</c:formatCode>
                <c:ptCount val="10"/>
                <c:pt idx="0">
                  <c:v>3</c:v>
                </c:pt>
                <c:pt idx="1">
                  <c:v>3</c:v>
                </c:pt>
                <c:pt idx="2">
                  <c:v>3</c:v>
                </c:pt>
                <c:pt idx="3">
                  <c:v>3</c:v>
                </c:pt>
                <c:pt idx="4">
                  <c:v>3</c:v>
                </c:pt>
                <c:pt idx="5">
                  <c:v>3</c:v>
                </c:pt>
                <c:pt idx="6">
                  <c:v>3</c:v>
                </c:pt>
                <c:pt idx="7">
                  <c:v>3</c:v>
                </c:pt>
                <c:pt idx="8">
                  <c:v>3</c:v>
                </c:pt>
                <c:pt idx="9">
                  <c:v>3</c:v>
                </c:pt>
              </c:numCache>
            </c:numRef>
          </c:val>
          <c:extLst>
            <c:ext xmlns:c16="http://schemas.microsoft.com/office/drawing/2014/chart" uri="{C3380CC4-5D6E-409C-BE32-E72D297353CC}">
              <c16:uniqueId val="{00000000-CB12-3A4B-BF44-85B4AEF82849}"/>
            </c:ext>
          </c:extLst>
        </c:ser>
        <c:ser>
          <c:idx val="1"/>
          <c:order val="1"/>
          <c:tx>
            <c:strRef>
              <c:f>Sheet1!$A$3</c:f>
              <c:strCache>
                <c:ptCount val="1"/>
                <c:pt idx="0">
                  <c:v>Algorithm A</c:v>
                </c:pt>
              </c:strCache>
            </c:strRef>
          </c:tx>
          <c:spPr>
            <a:blipFill rotWithShape="1">
              <a:blip xmlns:r="http://schemas.openxmlformats.org/officeDocument/2006/relationships" r:embed="rId2"/>
              <a:srcRect/>
              <a:tile tx="0" ty="0" sx="100000" sy="100000" flip="none" algn="tl"/>
            </a:blipFill>
            <a:ln w="76200" cap="flat">
              <a:noFill/>
              <a:miter lim="400000"/>
            </a:ln>
            <a:effectLst>
              <a:outerShdw blurRad="50800" dist="12700" dir="8460000" algn="tl">
                <a:srgbClr val="000000">
                  <a:alpha val="100000"/>
                </a:srgbClr>
              </a:outerShdw>
            </a:effectLst>
            <a:sp3d prstMaterial="matte"/>
          </c:spPr>
          <c:dLbls>
            <c:numFmt formatCode="0" sourceLinked="0"/>
            <c:spPr>
              <a:noFill/>
              <a:ln>
                <a:noFill/>
              </a:ln>
              <a:effectLst/>
            </c:spPr>
            <c:txPr>
              <a:bodyPr/>
              <a:lstStyle/>
              <a:p>
                <a:pPr>
                  <a:defRPr sz="4200" b="1" i="0" u="none" strike="noStrike">
                    <a:solidFill>
                      <a:srgbClr val="000000"/>
                    </a:solidFill>
                    <a:latin typeface="Chalkboard"/>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Sheet1!$B$3:$K$3</c:f>
              <c:numCache>
                <c:formatCode>General</c:formatCode>
                <c:ptCount val="10"/>
                <c:pt idx="0">
                  <c:v>1</c:v>
                </c:pt>
                <c:pt idx="1">
                  <c:v>2</c:v>
                </c:pt>
                <c:pt idx="2">
                  <c:v>3</c:v>
                </c:pt>
                <c:pt idx="3">
                  <c:v>4</c:v>
                </c:pt>
                <c:pt idx="4">
                  <c:v>5</c:v>
                </c:pt>
                <c:pt idx="5">
                  <c:v>6</c:v>
                </c:pt>
                <c:pt idx="6">
                  <c:v>7</c:v>
                </c:pt>
                <c:pt idx="7">
                  <c:v>8</c:v>
                </c:pt>
                <c:pt idx="8">
                  <c:v>9</c:v>
                </c:pt>
                <c:pt idx="9">
                  <c:v>10</c:v>
                </c:pt>
              </c:numCache>
            </c:numRef>
          </c:val>
          <c:extLst>
            <c:ext xmlns:c16="http://schemas.microsoft.com/office/drawing/2014/chart" uri="{C3380CC4-5D6E-409C-BE32-E72D297353CC}">
              <c16:uniqueId val="{00000001-CB12-3A4B-BF44-85B4AEF82849}"/>
            </c:ext>
          </c:extLst>
        </c:ser>
        <c:ser>
          <c:idx val="2"/>
          <c:order val="2"/>
          <c:tx>
            <c:strRef>
              <c:f>Sheet1!$A$4</c:f>
              <c:strCache>
                <c:ptCount val="1"/>
                <c:pt idx="0">
                  <c:v>Algorithm B</c:v>
                </c:pt>
              </c:strCache>
            </c:strRef>
          </c:tx>
          <c:spPr>
            <a:blipFill rotWithShape="1">
              <a:blip xmlns:r="http://schemas.openxmlformats.org/officeDocument/2006/relationships" r:embed="rId3"/>
              <a:srcRect/>
              <a:tile tx="0" ty="0" sx="100000" sy="100000" flip="none" algn="tl"/>
            </a:blipFill>
            <a:ln w="76200" cap="flat">
              <a:noFill/>
              <a:miter lim="400000"/>
            </a:ln>
            <a:effectLst>
              <a:outerShdw blurRad="50800" dist="12700" dir="8460000" algn="tl">
                <a:srgbClr val="000000">
                  <a:alpha val="100000"/>
                </a:srgbClr>
              </a:outerShdw>
            </a:effectLst>
            <a:sp3d prstMaterial="matte"/>
          </c:spPr>
          <c:dLbls>
            <c:numFmt formatCode="0" sourceLinked="0"/>
            <c:spPr>
              <a:noFill/>
              <a:ln>
                <a:noFill/>
              </a:ln>
              <a:effectLst/>
            </c:spPr>
            <c:txPr>
              <a:bodyPr/>
              <a:lstStyle/>
              <a:p>
                <a:pPr>
                  <a:defRPr sz="4200" b="0" i="0" u="none" strike="noStrike">
                    <a:solidFill>
                      <a:srgbClr val="000000"/>
                    </a:solidFill>
                    <a:effectLst>
                      <a:outerShdw blurRad="190500" dist="25400" dir="5400000" algn="tl">
                        <a:srgbClr val="000000">
                          <a:alpha val="50000"/>
                        </a:srgbClr>
                      </a:outerShdw>
                    </a:effectLst>
                    <a:latin typeface="Chalkboard"/>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Sheet1!$B$4:$K$4</c:f>
              <c:numCache>
                <c:formatCode>General</c:formatCode>
                <c:ptCount val="10"/>
                <c:pt idx="0">
                  <c:v>1</c:v>
                </c:pt>
                <c:pt idx="1">
                  <c:v>3</c:v>
                </c:pt>
                <c:pt idx="2">
                  <c:v>6</c:v>
                </c:pt>
                <c:pt idx="3">
                  <c:v>10</c:v>
                </c:pt>
                <c:pt idx="4">
                  <c:v>15</c:v>
                </c:pt>
                <c:pt idx="5">
                  <c:v>21</c:v>
                </c:pt>
                <c:pt idx="6">
                  <c:v>28</c:v>
                </c:pt>
                <c:pt idx="7">
                  <c:v>36</c:v>
                </c:pt>
                <c:pt idx="8">
                  <c:v>45</c:v>
                </c:pt>
                <c:pt idx="9">
                  <c:v>55</c:v>
                </c:pt>
              </c:numCache>
            </c:numRef>
          </c:val>
          <c:extLst>
            <c:ext xmlns:c16="http://schemas.microsoft.com/office/drawing/2014/chart" uri="{C3380CC4-5D6E-409C-BE32-E72D297353CC}">
              <c16:uniqueId val="{00000002-CB12-3A4B-BF44-85B4AEF82849}"/>
            </c:ext>
          </c:extLst>
        </c:ser>
        <c:dLbls>
          <c:showLegendKey val="0"/>
          <c:showVal val="0"/>
          <c:showCatName val="0"/>
          <c:showSerName val="0"/>
          <c:showPercent val="0"/>
          <c:showBubbleSize val="0"/>
        </c:dLbls>
        <c:gapDepth val="100"/>
        <c:axId val="2094734552"/>
        <c:axId val="2094734553"/>
        <c:axId val="2094734554"/>
      </c:area3DChart>
      <c:catAx>
        <c:axId val="2094734552"/>
        <c:scaling>
          <c:orientation val="minMax"/>
        </c:scaling>
        <c:delete val="0"/>
        <c:axPos val="b"/>
        <c:majorGridlines>
          <c:spPr>
            <a:ln w="12700" cap="flat">
              <a:solidFill>
                <a:srgbClr val="FFFFFF"/>
              </a:solidFill>
              <a:prstDash val="solid"/>
              <a:miter lim="400000"/>
            </a:ln>
          </c:spPr>
        </c:majorGridlines>
        <c:numFmt formatCode="General" sourceLinked="0"/>
        <c:majorTickMark val="none"/>
        <c:minorTickMark val="none"/>
        <c:tickLblPos val="low"/>
        <c:spPr>
          <a:ln w="12700" cap="flat">
            <a:noFill/>
            <a:prstDash val="solid"/>
            <a:miter lim="400000"/>
          </a:ln>
        </c:spPr>
        <c:txPr>
          <a:bodyPr rot="0"/>
          <a:lstStyle/>
          <a:p>
            <a:pPr>
              <a:defRPr sz="3800" b="1" i="0" u="none" strike="noStrike">
                <a:solidFill>
                  <a:srgbClr val="017100"/>
                </a:solidFill>
                <a:latin typeface="Courier New"/>
              </a:defRPr>
            </a:pPr>
            <a:endParaRPr lang="en-US"/>
          </a:p>
        </c:txPr>
        <c:crossAx val="2094734553"/>
        <c:crosses val="autoZero"/>
        <c:auto val="1"/>
        <c:lblAlgn val="ctr"/>
        <c:lblOffset val="100"/>
        <c:noMultiLvlLbl val="1"/>
      </c:catAx>
      <c:valAx>
        <c:axId val="2094734553"/>
        <c:scaling>
          <c:orientation val="minMax"/>
          <c:min val="0"/>
        </c:scaling>
        <c:delete val="0"/>
        <c:axPos val="l"/>
        <c:majorGridlines>
          <c:spPr>
            <a:ln w="12700" cap="flat">
              <a:solidFill>
                <a:srgbClr val="FFFFFF"/>
              </a:solidFill>
              <a:prstDash val="solid"/>
              <a:miter lim="400000"/>
            </a:ln>
          </c:spPr>
        </c:majorGridlines>
        <c:numFmt formatCode="#,##0" sourceLinked="0"/>
        <c:majorTickMark val="none"/>
        <c:minorTickMark val="none"/>
        <c:tickLblPos val="none"/>
        <c:spPr>
          <a:ln w="12700" cap="flat">
            <a:noFill/>
            <a:prstDash val="solid"/>
            <a:miter lim="400000"/>
          </a:ln>
        </c:spPr>
        <c:txPr>
          <a:bodyPr rot="0"/>
          <a:lstStyle/>
          <a:p>
            <a:pPr>
              <a:defRPr sz="3000" b="0" i="0" u="none" strike="noStrike">
                <a:solidFill>
                  <a:srgbClr val="000000"/>
                </a:solidFill>
                <a:latin typeface="Chalkboard"/>
              </a:defRPr>
            </a:pPr>
            <a:endParaRPr lang="en-US"/>
          </a:p>
        </c:txPr>
        <c:crossAx val="2094734552"/>
        <c:crosses val="autoZero"/>
        <c:crossBetween val="between"/>
        <c:majorUnit val="10"/>
        <c:minorUnit val="5"/>
      </c:valAx>
      <c:serAx>
        <c:axId val="2094734554"/>
        <c:scaling>
          <c:orientation val="minMax"/>
        </c:scaling>
        <c:delete val="0"/>
        <c:axPos val="b"/>
        <c:majorTickMark val="out"/>
        <c:minorTickMark val="none"/>
        <c:tickLblPos val="none"/>
        <c:spPr>
          <a:ln w="12700" cap="flat">
            <a:noFill/>
            <a:prstDash val="solid"/>
            <a:miter lim="400000"/>
          </a:ln>
        </c:spPr>
        <c:crossAx val="2094734553"/>
        <c:crosses val="autoZero"/>
        <c:tickLblSkip val="1"/>
      </c:serAx>
      <c:spPr>
        <a:noFill/>
        <a:ln w="12700" cap="flat">
          <a:noFill/>
          <a:miter lim="400000"/>
        </a:ln>
        <a:effectLst/>
      </c:spPr>
    </c:plotArea>
    <c:legend>
      <c:legendPos val="r"/>
      <c:layout>
        <c:manualLayout>
          <c:xMode val="edge"/>
          <c:yMode val="edge"/>
          <c:x val="3.5243499999999997E-2"/>
          <c:y val="0"/>
          <c:w val="0.25341200000000003"/>
          <c:h val="0.29449799999999998"/>
        </c:manualLayout>
      </c:layout>
      <c:overlay val="1"/>
      <c:spPr>
        <a:noFill/>
        <a:ln w="12700" cap="flat">
          <a:noFill/>
          <a:miter lim="400000"/>
        </a:ln>
        <a:effectLst/>
      </c:spPr>
      <c:txPr>
        <a:bodyPr rot="0"/>
        <a:lstStyle/>
        <a:p>
          <a:pPr>
            <a:defRPr sz="5400" b="0" i="0" u="none" strike="noStrike">
              <a:solidFill>
                <a:srgbClr val="000000"/>
              </a:solidFill>
              <a:latin typeface="Chalkboard"/>
            </a:defRPr>
          </a:pPr>
          <a:endParaRPr lang="en-US"/>
        </a:p>
      </c:txPr>
    </c:legend>
    <c:plotVisOnly val="1"/>
    <c:dispBlanksAs val="gap"/>
    <c:showDLblsOverMax val="1"/>
  </c:chart>
  <c:spPr>
    <a:noFill/>
    <a:ln>
      <a:noFill/>
    </a:ln>
    <a:effectLst/>
  </c:sp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10"/>
      <c:hPercent val="23"/>
      <c:rotY val="358"/>
      <c:depthPercent val="35"/>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0000000000000001E-3"/>
          <c:y val="0.27465200000000001"/>
          <c:w val="0.99"/>
          <c:h val="0.71284800000000004"/>
        </c:manualLayout>
      </c:layout>
      <c:area3DChart>
        <c:grouping val="standard"/>
        <c:varyColors val="0"/>
        <c:ser>
          <c:idx val="0"/>
          <c:order val="0"/>
          <c:tx>
            <c:strRef>
              <c:f>Sheet1!$A$2</c:f>
              <c:strCache>
                <c:ptCount val="1"/>
                <c:pt idx="0">
                  <c:v>Algorithm C</c:v>
                </c:pt>
              </c:strCache>
            </c:strRef>
          </c:tx>
          <c:spPr>
            <a:blipFill rotWithShape="1">
              <a:blip xmlns:r="http://schemas.openxmlformats.org/officeDocument/2006/relationships" r:embed="rId1"/>
              <a:srcRect/>
              <a:tile tx="0" ty="0" sx="100000" sy="100000" flip="none" algn="tl"/>
            </a:blipFill>
            <a:ln w="76200" cap="flat">
              <a:noFill/>
              <a:miter lim="400000"/>
            </a:ln>
            <a:effectLst>
              <a:outerShdw blurRad="127000" dist="12700" dir="8460000" algn="tl">
                <a:srgbClr val="000000">
                  <a:alpha val="50000"/>
                </a:srgbClr>
              </a:outerShdw>
            </a:effectLst>
            <a:sp3d prstMaterial="matte"/>
          </c:spPr>
          <c:dLbls>
            <c:numFmt formatCode="0" sourceLinked="0"/>
            <c:spPr>
              <a:noFill/>
              <a:ln>
                <a:noFill/>
              </a:ln>
              <a:effectLst/>
            </c:spPr>
            <c:txPr>
              <a:bodyPr/>
              <a:lstStyle/>
              <a:p>
                <a:pPr>
                  <a:defRPr sz="4200" b="0" i="0" u="none" strike="noStrike">
                    <a:solidFill>
                      <a:srgbClr val="000000"/>
                    </a:solidFill>
                    <a:latin typeface="Chalkboard"/>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Sheet1!$B$2:$K$2</c:f>
              <c:numCache>
                <c:formatCode>General</c:formatCode>
                <c:ptCount val="10"/>
                <c:pt idx="0">
                  <c:v>3</c:v>
                </c:pt>
                <c:pt idx="1">
                  <c:v>3</c:v>
                </c:pt>
                <c:pt idx="2">
                  <c:v>3</c:v>
                </c:pt>
                <c:pt idx="3">
                  <c:v>3</c:v>
                </c:pt>
                <c:pt idx="4">
                  <c:v>3</c:v>
                </c:pt>
                <c:pt idx="5">
                  <c:v>3</c:v>
                </c:pt>
                <c:pt idx="6">
                  <c:v>3</c:v>
                </c:pt>
                <c:pt idx="7">
                  <c:v>3</c:v>
                </c:pt>
                <c:pt idx="8">
                  <c:v>3</c:v>
                </c:pt>
                <c:pt idx="9">
                  <c:v>3</c:v>
                </c:pt>
              </c:numCache>
            </c:numRef>
          </c:val>
          <c:extLst>
            <c:ext xmlns:c16="http://schemas.microsoft.com/office/drawing/2014/chart" uri="{C3380CC4-5D6E-409C-BE32-E72D297353CC}">
              <c16:uniqueId val="{00000000-305D-E541-8833-BEEF96637F90}"/>
            </c:ext>
          </c:extLst>
        </c:ser>
        <c:ser>
          <c:idx val="1"/>
          <c:order val="1"/>
          <c:tx>
            <c:strRef>
              <c:f>Sheet1!$A$3</c:f>
              <c:strCache>
                <c:ptCount val="1"/>
                <c:pt idx="0">
                  <c:v>Algorithm A</c:v>
                </c:pt>
              </c:strCache>
            </c:strRef>
          </c:tx>
          <c:spPr>
            <a:blipFill rotWithShape="1">
              <a:blip xmlns:r="http://schemas.openxmlformats.org/officeDocument/2006/relationships" r:embed="rId2"/>
              <a:srcRect/>
              <a:tile tx="0" ty="0" sx="100000" sy="100000" flip="none" algn="tl"/>
            </a:blipFill>
            <a:ln w="76200" cap="flat">
              <a:noFill/>
              <a:miter lim="400000"/>
            </a:ln>
            <a:effectLst>
              <a:outerShdw blurRad="127000" dist="12700" dir="8460000" algn="tl">
                <a:srgbClr val="000000">
                  <a:alpha val="50000"/>
                </a:srgbClr>
              </a:outerShdw>
            </a:effectLst>
            <a:sp3d prstMaterial="matte"/>
          </c:spPr>
          <c:dLbls>
            <c:numFmt formatCode="0" sourceLinked="0"/>
            <c:spPr>
              <a:noFill/>
              <a:ln>
                <a:noFill/>
              </a:ln>
              <a:effectLst/>
            </c:spPr>
            <c:txPr>
              <a:bodyPr/>
              <a:lstStyle/>
              <a:p>
                <a:pPr>
                  <a:defRPr sz="4200" b="1" i="0" u="none" strike="noStrike">
                    <a:solidFill>
                      <a:srgbClr val="000000"/>
                    </a:solidFill>
                    <a:latin typeface="Chalkboard"/>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Sheet1!$B$3:$K$3</c:f>
              <c:numCache>
                <c:formatCode>General</c:formatCode>
                <c:ptCount val="10"/>
                <c:pt idx="0">
                  <c:v>1</c:v>
                </c:pt>
                <c:pt idx="1">
                  <c:v>2</c:v>
                </c:pt>
                <c:pt idx="2">
                  <c:v>3</c:v>
                </c:pt>
                <c:pt idx="3">
                  <c:v>4</c:v>
                </c:pt>
                <c:pt idx="4">
                  <c:v>5</c:v>
                </c:pt>
                <c:pt idx="5">
                  <c:v>6</c:v>
                </c:pt>
                <c:pt idx="6">
                  <c:v>7</c:v>
                </c:pt>
                <c:pt idx="7">
                  <c:v>8</c:v>
                </c:pt>
                <c:pt idx="8">
                  <c:v>9</c:v>
                </c:pt>
                <c:pt idx="9">
                  <c:v>10</c:v>
                </c:pt>
              </c:numCache>
            </c:numRef>
          </c:val>
          <c:extLst>
            <c:ext xmlns:c16="http://schemas.microsoft.com/office/drawing/2014/chart" uri="{C3380CC4-5D6E-409C-BE32-E72D297353CC}">
              <c16:uniqueId val="{00000001-305D-E541-8833-BEEF96637F90}"/>
            </c:ext>
          </c:extLst>
        </c:ser>
        <c:ser>
          <c:idx val="2"/>
          <c:order val="2"/>
          <c:tx>
            <c:strRef>
              <c:f>Sheet1!$A$4</c:f>
              <c:strCache>
                <c:ptCount val="1"/>
                <c:pt idx="0">
                  <c:v>Algorithm B</c:v>
                </c:pt>
              </c:strCache>
            </c:strRef>
          </c:tx>
          <c:spPr>
            <a:blipFill rotWithShape="1">
              <a:blip xmlns:r="http://schemas.openxmlformats.org/officeDocument/2006/relationships" r:embed="rId3"/>
              <a:srcRect/>
              <a:tile tx="0" ty="0" sx="100000" sy="100000" flip="none" algn="tl"/>
            </a:blipFill>
            <a:ln w="76200" cap="flat">
              <a:noFill/>
              <a:miter lim="400000"/>
            </a:ln>
            <a:effectLst>
              <a:outerShdw blurRad="127000" dist="12700" dir="8460000" algn="tl">
                <a:srgbClr val="000000">
                  <a:alpha val="50000"/>
                </a:srgbClr>
              </a:outerShdw>
            </a:effectLst>
            <a:sp3d prstMaterial="matte"/>
          </c:spPr>
          <c:dLbls>
            <c:numFmt formatCode="0" sourceLinked="0"/>
            <c:spPr>
              <a:noFill/>
              <a:ln>
                <a:noFill/>
              </a:ln>
              <a:effectLst/>
            </c:spPr>
            <c:txPr>
              <a:bodyPr/>
              <a:lstStyle/>
              <a:p>
                <a:pPr>
                  <a:defRPr sz="4200" b="0" i="0" u="none" strike="noStrike">
                    <a:solidFill>
                      <a:srgbClr val="000000"/>
                    </a:solidFill>
                    <a:effectLst>
                      <a:outerShdw blurRad="190500" dist="25400" dir="5400000" algn="tl">
                        <a:srgbClr val="000000">
                          <a:alpha val="50000"/>
                        </a:srgbClr>
                      </a:outerShdw>
                    </a:effectLst>
                    <a:latin typeface="Chalkboard"/>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Sheet1!$B$4:$K$4</c:f>
              <c:numCache>
                <c:formatCode>General</c:formatCode>
                <c:ptCount val="10"/>
                <c:pt idx="0">
                  <c:v>1</c:v>
                </c:pt>
                <c:pt idx="1">
                  <c:v>3</c:v>
                </c:pt>
                <c:pt idx="2">
                  <c:v>6</c:v>
                </c:pt>
                <c:pt idx="3">
                  <c:v>10</c:v>
                </c:pt>
                <c:pt idx="4">
                  <c:v>15</c:v>
                </c:pt>
                <c:pt idx="5">
                  <c:v>21</c:v>
                </c:pt>
                <c:pt idx="6">
                  <c:v>28</c:v>
                </c:pt>
                <c:pt idx="7">
                  <c:v>36</c:v>
                </c:pt>
                <c:pt idx="8">
                  <c:v>45</c:v>
                </c:pt>
                <c:pt idx="9">
                  <c:v>55</c:v>
                </c:pt>
              </c:numCache>
            </c:numRef>
          </c:val>
          <c:extLst>
            <c:ext xmlns:c16="http://schemas.microsoft.com/office/drawing/2014/chart" uri="{C3380CC4-5D6E-409C-BE32-E72D297353CC}">
              <c16:uniqueId val="{00000002-305D-E541-8833-BEEF96637F90}"/>
            </c:ext>
          </c:extLst>
        </c:ser>
        <c:dLbls>
          <c:showLegendKey val="0"/>
          <c:showVal val="0"/>
          <c:showCatName val="0"/>
          <c:showSerName val="0"/>
          <c:showPercent val="0"/>
          <c:showBubbleSize val="0"/>
        </c:dLbls>
        <c:gapDepth val="100"/>
        <c:axId val="2094734552"/>
        <c:axId val="2094734553"/>
        <c:axId val="2094734554"/>
      </c:area3DChart>
      <c:catAx>
        <c:axId val="2094734552"/>
        <c:scaling>
          <c:orientation val="minMax"/>
        </c:scaling>
        <c:delete val="0"/>
        <c:axPos val="b"/>
        <c:majorGridlines>
          <c:spPr>
            <a:ln w="12700" cap="flat">
              <a:solidFill>
                <a:srgbClr val="FFFFFF"/>
              </a:solidFill>
              <a:prstDash val="solid"/>
              <a:miter lim="400000"/>
            </a:ln>
          </c:spPr>
        </c:majorGridlines>
        <c:numFmt formatCode="General" sourceLinked="0"/>
        <c:majorTickMark val="none"/>
        <c:minorTickMark val="none"/>
        <c:tickLblPos val="low"/>
        <c:spPr>
          <a:ln w="12700" cap="flat">
            <a:noFill/>
            <a:prstDash val="solid"/>
            <a:miter lim="400000"/>
          </a:ln>
        </c:spPr>
        <c:txPr>
          <a:bodyPr rot="0"/>
          <a:lstStyle/>
          <a:p>
            <a:pPr>
              <a:defRPr sz="3800" b="1" i="0" u="none" strike="noStrike">
                <a:solidFill>
                  <a:srgbClr val="017100"/>
                </a:solidFill>
                <a:latin typeface="Courier New"/>
              </a:defRPr>
            </a:pPr>
            <a:endParaRPr lang="en-US"/>
          </a:p>
        </c:txPr>
        <c:crossAx val="2094734553"/>
        <c:crosses val="autoZero"/>
        <c:auto val="1"/>
        <c:lblAlgn val="ctr"/>
        <c:lblOffset val="100"/>
        <c:noMultiLvlLbl val="1"/>
      </c:catAx>
      <c:valAx>
        <c:axId val="2094734553"/>
        <c:scaling>
          <c:orientation val="minMax"/>
          <c:min val="0"/>
        </c:scaling>
        <c:delete val="0"/>
        <c:axPos val="l"/>
        <c:majorGridlines>
          <c:spPr>
            <a:ln w="12700" cap="flat">
              <a:solidFill>
                <a:srgbClr val="FFFFFF"/>
              </a:solidFill>
              <a:prstDash val="solid"/>
              <a:miter lim="400000"/>
            </a:ln>
          </c:spPr>
        </c:majorGridlines>
        <c:numFmt formatCode="#,##0" sourceLinked="0"/>
        <c:majorTickMark val="none"/>
        <c:minorTickMark val="none"/>
        <c:tickLblPos val="none"/>
        <c:spPr>
          <a:ln w="12700" cap="flat">
            <a:noFill/>
            <a:prstDash val="solid"/>
            <a:miter lim="400000"/>
          </a:ln>
        </c:spPr>
        <c:txPr>
          <a:bodyPr rot="0"/>
          <a:lstStyle/>
          <a:p>
            <a:pPr>
              <a:defRPr sz="3000" b="0" i="0" u="none" strike="noStrike">
                <a:solidFill>
                  <a:srgbClr val="000000"/>
                </a:solidFill>
                <a:latin typeface="Chalkboard"/>
              </a:defRPr>
            </a:pPr>
            <a:endParaRPr lang="en-US"/>
          </a:p>
        </c:txPr>
        <c:crossAx val="2094734552"/>
        <c:crosses val="autoZero"/>
        <c:crossBetween val="between"/>
        <c:majorUnit val="10"/>
        <c:minorUnit val="5"/>
      </c:valAx>
      <c:serAx>
        <c:axId val="2094734554"/>
        <c:scaling>
          <c:orientation val="minMax"/>
        </c:scaling>
        <c:delete val="0"/>
        <c:axPos val="b"/>
        <c:majorTickMark val="out"/>
        <c:minorTickMark val="none"/>
        <c:tickLblPos val="none"/>
        <c:spPr>
          <a:ln w="12700" cap="flat">
            <a:noFill/>
            <a:prstDash val="solid"/>
            <a:miter lim="400000"/>
          </a:ln>
        </c:spPr>
        <c:crossAx val="2094734553"/>
        <c:crosses val="autoZero"/>
        <c:tickLblSkip val="1"/>
      </c:serAx>
      <c:spPr>
        <a:noFill/>
        <a:ln w="12700" cap="flat">
          <a:noFill/>
          <a:miter lim="400000"/>
        </a:ln>
        <a:effectLst/>
      </c:spPr>
    </c:plotArea>
    <c:legend>
      <c:legendPos val="r"/>
      <c:layout>
        <c:manualLayout>
          <c:xMode val="edge"/>
          <c:yMode val="edge"/>
          <c:x val="3.5243499999999997E-2"/>
          <c:y val="0"/>
          <c:w val="0.25341200000000003"/>
          <c:h val="0.29449799999999998"/>
        </c:manualLayout>
      </c:layout>
      <c:overlay val="1"/>
      <c:spPr>
        <a:noFill/>
        <a:ln w="12700" cap="flat">
          <a:noFill/>
          <a:miter lim="400000"/>
        </a:ln>
        <a:effectLst/>
      </c:spPr>
      <c:txPr>
        <a:bodyPr rot="0"/>
        <a:lstStyle/>
        <a:p>
          <a:pPr>
            <a:defRPr sz="5400" b="0" i="0" u="none" strike="noStrike">
              <a:solidFill>
                <a:srgbClr val="000000"/>
              </a:solidFill>
              <a:latin typeface="Chalkboard"/>
            </a:defRPr>
          </a:pPr>
          <a:endParaRPr lang="en-US"/>
        </a:p>
      </c:txPr>
    </c:legend>
    <c:plotVisOnly val="1"/>
    <c:dispBlanksAs val="gap"/>
    <c:showDLblsOverMax val="1"/>
  </c:chart>
  <c:spPr>
    <a:noFill/>
    <a:ln>
      <a:noFill/>
    </a:ln>
    <a:effectLst/>
  </c:spPr>
  <c:externalData r:id="rId4">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1143000" y="685800"/>
            <a:ext cx="4572000" cy="3429000"/>
          </a:xfrm>
          <a:prstGeom prst="rect">
            <a:avLst/>
          </a:prstGeom>
        </p:spPr>
        <p:txBody>
          <a:bodyPr/>
          <a:lstStyle/>
          <a:p>
            <a:endParaRPr/>
          </a:p>
        </p:txBody>
      </p:sp>
      <p:sp>
        <p:nvSpPr>
          <p:cNvPr id="115" name="Shape 1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46100" latinLnBrk="0">
      <a:defRPr sz="2000">
        <a:latin typeface="Lucida Grande"/>
        <a:ea typeface="Lucida Grande"/>
        <a:cs typeface="Lucida Grande"/>
        <a:sym typeface="Lucida Grande"/>
      </a:defRPr>
    </a:lvl1pPr>
    <a:lvl2pPr indent="457200" defTabSz="546100" latinLnBrk="0">
      <a:defRPr sz="2000">
        <a:latin typeface="Lucida Grande"/>
        <a:ea typeface="Lucida Grande"/>
        <a:cs typeface="Lucida Grande"/>
        <a:sym typeface="Lucida Grande"/>
      </a:defRPr>
    </a:lvl2pPr>
    <a:lvl3pPr indent="914400" defTabSz="546100" latinLnBrk="0">
      <a:defRPr sz="2000">
        <a:latin typeface="Lucida Grande"/>
        <a:ea typeface="Lucida Grande"/>
        <a:cs typeface="Lucida Grande"/>
        <a:sym typeface="Lucida Grande"/>
      </a:defRPr>
    </a:lvl3pPr>
    <a:lvl4pPr indent="1371600" defTabSz="546100" latinLnBrk="0">
      <a:defRPr sz="2000">
        <a:latin typeface="Lucida Grande"/>
        <a:ea typeface="Lucida Grande"/>
        <a:cs typeface="Lucida Grande"/>
        <a:sym typeface="Lucida Grande"/>
      </a:defRPr>
    </a:lvl4pPr>
    <a:lvl5pPr indent="1828800" defTabSz="546100" latinLnBrk="0">
      <a:defRPr sz="2000">
        <a:latin typeface="Lucida Grande"/>
        <a:ea typeface="Lucida Grande"/>
        <a:cs typeface="Lucida Grande"/>
        <a:sym typeface="Lucida Grande"/>
      </a:defRPr>
    </a:lvl5pPr>
    <a:lvl6pPr indent="2286000" defTabSz="546100" latinLnBrk="0">
      <a:defRPr sz="2000">
        <a:latin typeface="Lucida Grande"/>
        <a:ea typeface="Lucida Grande"/>
        <a:cs typeface="Lucida Grande"/>
        <a:sym typeface="Lucida Grande"/>
      </a:defRPr>
    </a:lvl6pPr>
    <a:lvl7pPr indent="2743200" defTabSz="546100" latinLnBrk="0">
      <a:defRPr sz="2000">
        <a:latin typeface="Lucida Grande"/>
        <a:ea typeface="Lucida Grande"/>
        <a:cs typeface="Lucida Grande"/>
        <a:sym typeface="Lucida Grande"/>
      </a:defRPr>
    </a:lvl7pPr>
    <a:lvl8pPr indent="3200400" defTabSz="546100" latinLnBrk="0">
      <a:defRPr sz="2000">
        <a:latin typeface="Lucida Grande"/>
        <a:ea typeface="Lucida Grande"/>
        <a:cs typeface="Lucida Grande"/>
        <a:sym typeface="Lucida Grande"/>
      </a:defRPr>
    </a:lvl8pPr>
    <a:lvl9pPr indent="3657600" defTabSz="546100" latinLnBrk="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This lecture will introduces the terminology and methods that computer scientists use to measure the efficiency of an algorithm. </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Manufacturers are regularly introducing new computers that are faster and have larger memories than their recent predecessors. Yet you are always asked to write code that is efficient in its use of time, and space - which is memory. Such efficiency may not seem as pressing an issue as it was fifty years ago, when computers were much slower and their memory size was much smaller than they are now.  Even so, efficiency remains an issue—in some circumstances, a critical issue. For example, when a search is performed on the Internet, millions or billions of records of information must be searched and analyzed quickly enough that it feels to the user that the response is immediate.</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What is an efficient algorithm?  Well, algorithms have both time and space requirements - this is called the complexity of the algorithm. Measuring this complexity is called the ANALYSIS of ALGORITHMS</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When we assess an algorithm’s complexity, we are not measuring how involved or difficult it is. Instead, we measure an algorithm’s time complexity—the time it takes to execute—or its space complexity—the memory it needs to execute.</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The time and space complexities of an algorithm usually have an inverse relationship.  If you try to speed up an algorithm, you will often need more storage.  If you try to reduce storage, you may increase the time requirement (or slowdown) the algorithm.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Computer scientists use a notation to represent an algorithm’s complexity. For example, consider the algorithms A, B, and C and the number of basic operations that each requires, as shown here. </a:t>
            </a:r>
          </a:p>
          <a:p>
            <a:endParaRPr/>
          </a:p>
          <a:p>
            <a:r>
              <a:t>Instead of saying that Algorithm A has a time requirement proportional to n, we say that A is O(n). We call this notation Big Oh since it uses the capital letter O. We read O(n) as either “Big Oh of n” or “order of at most n.” Similarly, since Algorithm B has a time requirement proportional to n</a:t>
            </a:r>
            <a:r>
              <a:rPr baseline="31999"/>
              <a:t>2</a:t>
            </a:r>
            <a:r>
              <a:t>, we say that B is Order of at most (n</a:t>
            </a:r>
            <a:r>
              <a:rPr baseline="31999"/>
              <a:t>2</a:t>
            </a:r>
            <a:r>
              <a:t>). Algorithm C always requires three basic operations. Regardless of the problem size n, this algorithm requires the same time. We say that Algorithm C is Order of at mos(1).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381000" y="685800"/>
            <a:ext cx="6096000" cy="3429000"/>
          </a:xfrm>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t>let's look at what happens if we double the number of items to process for each of the various growth rates.  If the growth rate is one - there is no effect</a:t>
            </a:r>
          </a:p>
          <a:p>
            <a:endParaRPr/>
          </a:p>
          <a:p>
            <a:r>
              <a:t>If the growth rate is log n - doubling the number of items results a negligible effect  - only one more unit of time</a:t>
            </a:r>
          </a:p>
          <a:p>
            <a:endParaRPr/>
          </a:p>
          <a:p>
            <a:r>
              <a:t>@@ IF the function is of order at most n, then the time required will double.</a:t>
            </a:r>
          </a:p>
          <a:p>
            <a:endParaRPr/>
          </a:p>
          <a:p>
            <a:r>
              <a:t>@@ From there, we can see that the time requirement begins to increase greatly when the number of items is doubled.  Double the number of items, even for small problems, results in squaring the time requirement for problems of order at most 2</a:t>
            </a:r>
            <a:r>
              <a:rPr baseline="31999"/>
              <a:t>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381000" y="685800"/>
            <a:ext cx="6096000" cy="3429000"/>
          </a:xfrm>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t>Now suppose that your computer can perform one million operations per second. How long will it take an algorithm to solve a problem whose size is one million? </a:t>
            </a:r>
          </a:p>
          <a:p>
            <a:endParaRPr/>
          </a:p>
          <a:p>
            <a:r>
              <a:t>We cannot answer this question exactly without knowing the algorithm, but the computations here can give you a sense of how the algorithm’s Big Oh would affect our answer. An Order of at most (log n) algorithm would take a fraction of a second, whereas an Order of at most (2n) algorithm would take many trillions of years! </a:t>
            </a:r>
          </a:p>
          <a:p>
            <a:endParaRPr/>
          </a:p>
          <a:p>
            <a:r>
              <a:t>Note that these computations estimate the time requirement of the growth-rate of various algorithms. Although this approximation is not universally valid, for many algorithms it is reasonable.</a:t>
            </a:r>
          </a:p>
          <a:p>
            <a:endParaRPr/>
          </a:p>
          <a:p>
            <a:r>
              <a:t>We can use algorithms of big o(n^2), O(n3), or even O(2^n) as long as the problem size is small. </a:t>
            </a:r>
          </a:p>
          <a:p>
            <a:endParaRPr/>
          </a:p>
          <a:p>
            <a:r>
              <a:t>For example, at the rate of one million operations per second, an Order of at most(n^2) algorithm would take one second to solve a problem whose size is 1000. </a:t>
            </a:r>
          </a:p>
          <a:p>
            <a:endParaRPr/>
          </a:p>
          <a:p>
            <a:r>
              <a:t>An algorithm of big O(n^3) algorithm would take one second to solve a problem whose size is 100. </a:t>
            </a:r>
          </a:p>
          <a:p>
            <a:endParaRPr/>
          </a:p>
          <a:p>
            <a:r>
              <a:t>And an O(2^n) algorithm would take about one second to solve a problem whose size is only 20.</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xfrm>
            <a:off x="381000" y="685800"/>
            <a:ext cx="6096000" cy="3429000"/>
          </a:xfrm>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r>
              <a:t>To picture some of these growth-functions, let's look at the number of operations for some simple loops.</a:t>
            </a:r>
          </a:p>
          <a:p>
            <a:endParaRPr/>
          </a:p>
          <a:p>
            <a:r>
              <a:t>Here we have Algorithm A from earlier that adds i to sum n times.  </a:t>
            </a:r>
          </a:p>
          <a:p>
            <a:endParaRPr/>
          </a:p>
          <a:p>
            <a:r>
              <a:t>@@ If each watch represents an addition, we will see a single addition each time though the loop.  We perform the loop n times, so there will be n additions and we have an algorithm of order at most n</a:t>
            </a:r>
          </a:p>
          <a:p>
            <a:endParaRPr/>
          </a:p>
          <a:p>
            <a:r>
              <a:t>@@ Here is another similar algorithm, but it is of order at most 1.  We still have a loop and we still have n, but why does this have a bog o of only 1?</a:t>
            </a:r>
          </a:p>
          <a:p>
            <a:endParaRPr/>
          </a:p>
          <a:p>
            <a:r>
              <a:t>@@ The key is that the loop is ALWAYS executed the same number of times, not matter what the value of n.  We always add n to sum 1000 times.  </a:t>
            </a:r>
          </a:p>
          <a:p>
            <a:endParaRPr/>
          </a:p>
          <a:p>
            <a:r>
              <a:t>@@ If n is one million, we still only add n to sum 1000. If n is 3, we still add n or 3 to sum 1000 times.  So even though this algorithm uses n, the time requirement for this algorithm is independent of n</a:t>
            </a:r>
          </a:p>
          <a:p>
            <a:endParaRPr/>
          </a:p>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r>
              <a:t>Here we have an algorithm of bog Oh n^2. When we are examining nested loops, we can examine the inner loop first. </a:t>
            </a:r>
          </a:p>
          <a:p>
            <a:endParaRPr/>
          </a:p>
          <a:p>
            <a:r>
              <a:t>@@ We can see that we have a loop similar to the earlier one that iterates n times.</a:t>
            </a:r>
          </a:p>
          <a:p>
            <a:endParaRPr/>
          </a:p>
          <a:p>
            <a:r>
              <a:t>@@ So we can represent this as we did earlier.</a:t>
            </a:r>
          </a:p>
          <a:p>
            <a:endParaRPr/>
          </a:p>
          <a:p>
            <a:r>
              <a:t>@@ The operation performed by the inner loop is repeated n times and so we can draw the same row of watches a total of n-1 times more.</a:t>
            </a:r>
          </a:p>
          <a:p>
            <a:endParaRPr/>
          </a:p>
          <a:p>
            <a:r>
              <a:t>We end up with a grid that is n operations across and has n rows.  This gives use n * n operations or a big oh of n^2 for this algorithm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xfrm>
            <a:off x="381000" y="685800"/>
            <a:ext cx="6096000" cy="3429000"/>
          </a:xfrm>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Here is another algorithm that has the same growth-function. </a:t>
            </a:r>
          </a:p>
          <a:p>
            <a:endParaRPr/>
          </a:p>
          <a:p>
            <a:r>
              <a:t>@@ Here, the body of the inner loop requires a constant amount of execution time, each time that it executes, and so it is O(1). </a:t>
            </a:r>
          </a:p>
          <a:p>
            <a:endParaRPr/>
          </a:p>
          <a:p>
            <a:r>
              <a:t>If we again represent time with a watch, a row of </a:t>
            </a:r>
            <a:r>
              <a:rPr b="1"/>
              <a:t>i</a:t>
            </a:r>
            <a:r>
              <a:t> watches represents the time requirement for the inner loop. Here are the first two times it executes.</a:t>
            </a:r>
          </a:p>
          <a:p>
            <a:endParaRPr/>
          </a:p>
          <a:p>
            <a:r>
              <a:t>@@ Since the inner loop is the body of the outer loop, it executes n times. </a:t>
            </a:r>
          </a:p>
          <a:p>
            <a:endParaRPr/>
          </a:p>
          <a:p>
            <a:r>
              <a:t>As we computed earlier, the sum 1 + 2 + 3 + 4 and so on up to n is order at most n^2</a:t>
            </a:r>
          </a:p>
          <a:p>
            <a:endParaRPr/>
          </a:p>
          <a:p>
            <a:r>
              <a:t>So here we have nested loops where the outer loop is clearly dependent on n, and the inner loop is dependent on i - </a:t>
            </a:r>
          </a:p>
          <a:p>
            <a:endParaRPr/>
          </a:p>
          <a:p>
            <a:r>
              <a:t>@@ BUT if we look closely at this algorithm, we see that the value of i varies from 1 to n and so i is dependent on n, making both loops dependent on 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xfrm>
            <a:off x="381000" y="685800"/>
            <a:ext cx="6096000" cy="3429000"/>
          </a:xfrm>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When comparing implementations of an ADT, we want to consider significant differences in efficiency, such as the difference between Big Oh of </a:t>
            </a:r>
            <a:r>
              <a:rPr b="1"/>
              <a:t>n</a:t>
            </a:r>
            <a:r>
              <a:t> versus </a:t>
            </a:r>
            <a:r>
              <a:rPr b="1"/>
              <a:t>n</a:t>
            </a:r>
            <a:r>
              <a:t> squared. Or between Big Oh of 1 and big OH of n. The specific number of operations is not as important as the concept of an algorithm being of order at most some function.</a:t>
            </a:r>
          </a:p>
          <a:p>
            <a:endParaRPr/>
          </a:p>
          <a:p>
            <a:r>
              <a:t>@@ We also need to consider the frequency of the various operations in the application that will use the ADT.  Then, Depending on the application, we may choose a different implementation.</a:t>
            </a:r>
          </a:p>
          <a:p>
            <a:endParaRPr/>
          </a:p>
          <a:p>
            <a:r>
              <a:t>For example, Implementation A may have an *add* implementation the is significantly more efficient than Implementation B's add. But the "contains" method of implementation B is significantly more efficient than A's.  We may decide to use Implementation B if our application is going to be searching the ADT frequently and we may decide to use Implementation A if our application will add items to the collection, but does not search or remove specific items very often.</a:t>
            </a:r>
          </a:p>
          <a:p>
            <a:endParaRPr/>
          </a:p>
          <a:p>
            <a:r>
              <a:t>@@ For some algorithms that operate on a data set, the execution time depends only on the size of the data set. For example, the time needed to find the smallest integer in an array of integers depends only on the number of integers, not on the integers themselves. Finding the smallest of 100 integers takes the same amount of time regardless of the values of the integers.</a:t>
            </a:r>
          </a:p>
          <a:p>
            <a:endParaRPr/>
          </a:p>
          <a:p>
            <a:r>
              <a:t>Other algorithms, however, have time requirements that depend not only on the size of the data set, but also on the data itself. For example, imagine that an array contains a certain value, and we want to know where in the array it occurs. Suppose our search algorithm examines each value in the array until it finds the desired one. If the algorithm finds this desired value in the first array element it examines, it makes only one comparison. In this best case, the algorithm takes the least time. The algorithm can do no better than its best-case time. If the best-case time is still too slow, you need another algorithm.</a:t>
            </a:r>
          </a:p>
          <a:p>
            <a:endParaRPr/>
          </a:p>
          <a:p>
            <a:r>
              <a:t>@@ Now suppose that the algorithm locates the desired value after comparing it to every value in the array. This would be the algorithm’s worst case, since it requires the most time. If you can tolerate this worst-case time, your algorithm is acceptable. </a:t>
            </a:r>
          </a:p>
          <a:p>
            <a:endParaRPr/>
          </a:p>
          <a:p>
            <a:r>
              <a:t>@@ For many algorithms, the worst and best cases rarely occur. Thus, we consider an algorithm’s average case, when it processes a typical data set. The average-case time requirement of an algorithm is more useful, but harder to estimate. Note that the average-case time is not the average of the best-case and worst-case times.</a:t>
            </a:r>
          </a:p>
          <a:p>
            <a:endParaRPr/>
          </a:p>
          <a:p>
            <a:r>
              <a:t>Some algorithms, however, do not have a best, worst, and average case. Their time requirements depend only on the number of data items given them, not on the values of that data</a:t>
            </a:r>
          </a:p>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xfrm>
            <a:off x="381000" y="685800"/>
            <a:ext cx="6096000" cy="3429000"/>
          </a:xfrm>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t>As we examine our two implementations we can begin with the methods in our ADT Bag that check the status of the collection. In both our ArrayBag implementation and our LinkedBag implementation, we can determine the currentSize of the bag and whether or not it is empty or full by performing a comparison to numberOfEntries. </a:t>
            </a:r>
          </a:p>
          <a:p>
            <a:endParaRPr/>
          </a:p>
          <a:p>
            <a:r>
              <a:t>@@ Each of these methods only requires that a single comparison be performed no matter how many items are in the bag. Since these methods always take the same amount of time to execute, they are at most order 1.</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xfrm>
            <a:off x="381000" y="685800"/>
            <a:ext cx="6096000" cy="3429000"/>
          </a:xfrm>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p>
            <a:r>
              <a:t>As we examine the ArrayBag add implementation, we see that each step in this method—</a:t>
            </a:r>
          </a:p>
          <a:p>
            <a:endParaRPr/>
          </a:p>
          <a:p>
            <a:r>
              <a:t>@@ detecting whether the bag is full, assigning a new entry to an array element, and incrementing the length—is an O(1) operation. </a:t>
            </a:r>
          </a:p>
          <a:p>
            <a:br/>
            <a:r>
              <a:t>@@ It follows then that this method is O(1). Intuitively, since the method adds the new entry right after the last entry in the array, we know the index of the array element that will contain the new entry. Thus, we can make this assignment independently of any other entries in the bag.</a:t>
            </a:r>
          </a:p>
          <a:p>
            <a:endParaRPr/>
          </a:p>
          <a:p>
            <a:r>
              <a:t>@@ Similarly, for the LinkedBag add method implementation, All of the statements in this method represent O(1) operations, and so the method is O(1).</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xfrm>
            <a:off x="381000" y="685800"/>
            <a:ext cx="6096000" cy="3429000"/>
          </a:xfrm>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This method searches the arrayBag implementation for a given entry. The basic operation for the method is comparison. As mentioned earlier, the method would make one comparison in the best case and n comparisons in the worst case, assuming that the bag contains n entries. Typically, the method would make about n / 2 comparisons. </a:t>
            </a:r>
          </a:p>
          <a:p>
            <a:endParaRPr/>
          </a:p>
          <a:p>
            <a:r>
              <a:t>@@ We can conclude that the method contains is O(1) in the best case and O(n) in both the worst and average cases.</a:t>
            </a:r>
          </a:p>
          <a:p>
            <a:endParaRPr/>
          </a:p>
          <a:p>
            <a:r>
              <a:t>To simplify our example, we have considered a fixed-size array. Typically, an array- based bag resizes the array as needed. Doubling the size of an array is an O(n) operation. As mentioned in an earlier lecture, the next n additions would share the cost of this doubling.</a:t>
            </a:r>
          </a:p>
          <a:p>
            <a:endParaRPr/>
          </a:p>
          <a:p>
            <a:r>
              <a:t>@@ Searching for an item that is at the beginning of a chain of nodes is an O(1) operation. It takes the least time of any search of the chain, making this case the best case. If the item is in the last node of the chain, searching for it is O(n). This search takes the most time among the searches for an item that is in one of the nodes, and so this is the worst case. The actual time required to find an entry in a chain of nodes depends on which node contains it.</a:t>
            </a:r>
          </a:p>
          <a:p>
            <a:endParaRPr/>
          </a:p>
          <a:p>
            <a:r>
              <a:t>@@ And again we can conclude that the method contains is O(1) in the best case and O(n) in both the worst and average cases.</a:t>
            </a:r>
          </a:p>
          <a:p>
            <a:endParaRPr/>
          </a:p>
          <a:p>
            <a:r>
              <a:t>@@ If we examine the code closely, we can get a feel for the relationship between the code the efficiency of the methods.  The basic operation of the contains method is the comparison the check to see if the target item in in the bag.</a:t>
            </a:r>
          </a:p>
          <a:p>
            <a:endParaRPr/>
          </a:p>
          <a:p>
            <a:r>
              <a:t>@@ These comparisons are inside while loops.  The while loop has two tests to determine when the iteration should terminate.  The first is when the item is found - in the best case this is the first item and so we could have big oh of 1. </a:t>
            </a:r>
          </a:p>
          <a:p>
            <a:endParaRPr/>
          </a:p>
          <a:p>
            <a:r>
              <a:t>The second test is when every item in the collection has been examined - this gives us our big oh of n worst case.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381000" y="685800"/>
            <a:ext cx="6096000" cy="3429000"/>
          </a:xfrm>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This lecture will introduces the terminology and methods that computer scientists use to measure the efficiency of an algorithm. </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Manufacturers are regularly introducing new computers that are faster and have larger memories than their recent predecessors. Yet you are always asked to write code that is efficient in its use of time, and space - which is memory. Such efficiency may not seem as pressing an issue as it was fifty years ago, when computers were much slower and their memory size was much smaller than they are now.  Even so, efficiency remains an issue—in some circumstances, a critical issue. For example, when a search is performed on the Internet, millions or billions of records of information must be searched and analyzed quickly enough that it feels to the user that the response is immediate.</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What is an efficient algorithm?  Well, algorithms have both time and space requirements - this is called the complexity of the algorithm. Measuring this complexity is called the ANALYSIS of ALGORITHMS</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When we assess an algorithm’s complexity, we are not measuring how involved or difficult it is. Instead, we measure an algorithm’s time complexity—the time it takes to execute—or its space complexity—the memory it needs to execute.</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The time and space complexities of an algorithm usually have an inverse relationship.  If you try to speed up an algorithm, you will often need more storage.  If you try to reduce storage, you may increase the time requirement (or slowdown) the algorithm.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r>
              <a:t>The ADT Bag toArray method implementations may appear similar to the contains method, </a:t>
            </a:r>
          </a:p>
          <a:p>
            <a:endParaRPr/>
          </a:p>
          <a:p>
            <a:r>
              <a:t>@@ but notice that the loops end ONLY once every item in the Bag has been copied in the array that is returned to the client.</a:t>
            </a:r>
          </a:p>
          <a:p>
            <a:endParaRPr/>
          </a:p>
          <a:p>
            <a:r>
              <a:t>This means that EVERY item in the Bag must be "touched" or copied every time this method executes. If our Bag contains n items - the loop executes n time - </a:t>
            </a:r>
          </a:p>
          <a:p>
            <a:endParaRPr/>
          </a:p>
          <a:p>
            <a:r>
              <a:t>@@ so our toArray method is big oh of n.  This is also true of the "getFrequencyOf" method, since it also must touch or process EVERY item in the bag when counting the frequency of the target item. </a:t>
            </a:r>
          </a:p>
          <a:p>
            <a:endParaRPr/>
          </a:p>
          <a:p>
            <a:r>
              <a:t>We will see this was we examine the efficiency of other collections - if an algorithm must process or touch every entry in a collection, it will be big oh OF AT LEAST n.</a:t>
            </a:r>
          </a:p>
          <a:p>
            <a:endParaRPr/>
          </a:p>
          <a:p>
            <a:r>
              <a:t>You may have noticed that the LinkedBag while loop test has two termination conditions - both of these are in place so that the while loop correctly terminates after copying the last Bag entry, even though only one test is actually necessary.</a:t>
            </a:r>
          </a:p>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xfrm>
            <a:off x="381000" y="685800"/>
            <a:ext cx="6096000" cy="3429000"/>
          </a:xfrm>
          <a:prstGeom prst="rect">
            <a:avLst/>
          </a:prstGeom>
        </p:spPr>
        <p:txBody>
          <a:bodyPr/>
          <a:lstStyle/>
          <a:p>
            <a:endParaRPr/>
          </a:p>
        </p:txBody>
      </p:sp>
      <p:sp>
        <p:nvSpPr>
          <p:cNvPr id="473" name="Shape 473"/>
          <p:cNvSpPr>
            <a:spLocks noGrp="1"/>
          </p:cNvSpPr>
          <p:nvPr>
            <p:ph type="body" sz="quarter" idx="1"/>
          </p:nvPr>
        </p:nvSpPr>
        <p:spPr>
          <a:prstGeom prst="rect">
            <a:avLst/>
          </a:prstGeom>
        </p:spPr>
        <p:txBody>
          <a:bodyPr/>
          <a:lstStyle/>
          <a:p>
            <a:r>
              <a:t>Using Big Oh notation,this table summarizes the time complexities of the operations of the ADT bag for the implementations that use a fixed-size array and a chain of linked nodes. For some operations, multiple time requirements indicate the best, worst, and average cases.</a:t>
            </a:r>
          </a:p>
          <a:p>
            <a:endParaRPr/>
          </a:p>
          <a:p>
            <a:r>
              <a:t>As you can see, all of the operations have the same Big Oh for both implementations with the exception of the clear() method. This similarity is unusual, but it reflects the simplicity of the ADT bag. Other ADTs, such as the ADT list, have at several operations whose time efficiencies differ significantly according to their implementations.</a:t>
            </a:r>
          </a:p>
          <a:p>
            <a:endParaRPr/>
          </a:p>
          <a:p>
            <a:r>
              <a:t>Let's look at the clear implementation a little closer.  </a:t>
            </a:r>
          </a:p>
          <a:p>
            <a:r>
              <a:t>@@ here is the ArrayBag clear method</a:t>
            </a:r>
          </a:p>
          <a:p>
            <a:r>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381000" y="685800"/>
            <a:ext cx="6096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t>When comparing several implementations of an ADT, if the problem size is always small, for example where n will always be less than 100, in most cases, we can ignore the algorithm's efficiency.</a:t>
            </a:r>
          </a:p>
          <a:p>
            <a:endParaRPr/>
          </a:p>
          <a:p>
            <a:r>
              <a:t>But as the number of entries in a collection grows, efficiency becomes critical. It is a good idea to test ADT implementations with large data sets so see how an algorithms efficiency impacts real world use.</a:t>
            </a:r>
          </a:p>
          <a:p>
            <a:endParaRPr/>
          </a:p>
          <a:p>
            <a:r>
              <a:t>@@ As we will see in other lectures, such as those on sorting, there is often a trade-off between an algorithm's efficiency and it's memory requirements.  Said another way, some algorithms that are very efficient with respect to time, require a significant amount of extra storage to manipulate the data set. </a:t>
            </a:r>
          </a:p>
          <a:p>
            <a:endParaRPr/>
          </a:p>
          <a:p>
            <a:r>
              <a:t>In other situations, algorithms that require no storage additional to the data set, may be very inefficient with respect to time.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Our measure of the complexity of an algorithm should be easy to compute, certainly easier than implementing the algorithm.  We express this measure in terms of the size of the problem. This </a:t>
            </a:r>
            <a:r>
              <a:rPr b="1"/>
              <a:t>problem size</a:t>
            </a:r>
            <a:r>
              <a:t> is the number of items that an algorithm processes. For example, if you are searching a collection of data, the problem size is the number of items in the collection. Such a measure enables us to compare the relative cost of algorithms as a function of the size of the problem. Typically, we are interested in large problems; a small problem is likely to take little time, even if the algorithm is inefficient. </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We cannot compute the actual time requirement of an algorithm. After all,we you haven't implemented the algorithm in Java nor chosen a computer to run it on. Instead, you find a function of the problem size that behaves like the algorithm’s actual time requirement. Therefore, as the time requirement increases by some factor, the value of the function increases by the same factor, and vice versa. The value of the function is said to be directly proportional to the time requirement. </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Such a function is called a growth-rate function because it measures how an algorithm’s time requirement grows as the problem size grows. Because they measure time requirements, growth-rate functions have positive values. By comparing the growth-rate functions of two algorithms, you can see whether one algorithm is faster than the other for large-size problems.</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Using growth-rate functions for comparisons gives us a common basis for comparison that is independent of how the algorithm is coded, what computer it is run on and the data type used by the algorithm.  While each of these can impact the speed and storage requirements of the final implementation, they are separate issues that are dependent on the actual implementation.  Since we can assume that each of our algorithms we be applied to the same data on the same computer, these do not need to factor into our comparisons.</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You may think that you are not likely to write a program in the near future whose execution time is noticeably long. You might be right, but lets look at an example where execution time may be long than expected.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Our measure of the complexity of an algorithm should be easy to compute, certainly easier than implementing the algorithm.  We express this measure in terms of the size of the problem. This </a:t>
            </a:r>
            <a:r>
              <a:rPr b="1"/>
              <a:t>problem size</a:t>
            </a:r>
            <a:r>
              <a:t> is the number of items that an algorithm processes. For example, if you are searching a collection of data, the problem size is the number of items in the collection. Such a measure enables us to compare the relative cost of algorithms as a function of the size of the problem. Typically, we are interested in large problems; a small problem is likely to take little time, even if the algorithm is inefficient. </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We cannot compute the actual time requirement of an algorithm. After all,we you haven't implemented the algorithm in Java nor chosen a computer to run it on. Instead, you find a function of the problem size that behaves like the algorithm’s actual time requirement. Therefore, as the time requirement increases by some factor, the value of the function increases by the same factor, and vice versa. The value of the function is said to be directly proportional to the time requirement. </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Such a function is called a growth-rate function because it measures how an algorithm’s time requirement grows as the problem size grows. Because they measure time requirements, growth-rate functions have positive values. By comparing the growth-rate functions of two algorithms, you can see whether one algorithm is faster than the other for large-size problems.</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Using growth-rate functions for comparisons gives us a common basis for comparison that is independent of how the algorithm is coded, what computer it is run on and the data type used by the algorithm.  While each of these can impact the speed and storage requirements of the final implementation, they are separate issues that are dependent on the actual implementation.  Since we can assume that each of our algorithms we be applied to the same data on the same computer, these do not need to factor into our comparisons.</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You may think that you are not likely to write a program in the near future whose execution time is noticeably long. You might be right, but lets look at an example where execution time may be long than expected.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Our measure of the complexity of an algorithm should be easy to compute, certainly easier than implementing the algorithm.  We express this measure in terms of the size of the problem. This </a:t>
            </a:r>
            <a:r>
              <a:rPr b="1"/>
              <a:t>problem size</a:t>
            </a:r>
            <a:r>
              <a:t> is the number of items that an algorithm processes. For example, if you are searching a collection of data, the problem size is the number of items in the collection. Such a measure enables us to compare the relative cost of algorithms as a function of the size of the problem. Typically, we are interested in large problems; a small problem is likely to take little time, even if the algorithm is inefficient. </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We cannot compute the actual time requirement of an algorithm. After all,we you haven't implemented the algorithm in Java nor chosen a computer to run it on. Instead, you find a function of the problem size that behaves like the algorithm’s actual time requirement. Therefore, as the time requirement increases by some factor, the value of the function increases by the same factor, and vice versa. The value of the function is said to be directly proportional to the time requirement. </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Such a function is called a growth-rate function because it measures how an algorithm’s time requirement grows as the problem size grows. Because they measure time requirements, growth-rate functions have positive values. By comparing the growth-rate functions of two algorithms, you can see whether one algorithm is faster than the other for large-size problems.</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 Using growth-rate functions for comparisons gives us a common basis for comparison that is independent of how the algorithm is coded, what computer it is run on and the data type used by the algorithm.  While each of these can impact the speed and storage requirements of the final implementation, they are separate issues that are dependent on the actual implementation.  Since we can assume that each of our algorithms we be applied to the same data on the same computer, these do not need to factor into our comparisons.</a:t>
            </a: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a:p>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t>You may think that you are not likely to write a program in the near future whose execution time is noticeably long. You might be right, but lets look at an example where execution time may be long than expected.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Consider the problem of computing the sum 1 + 2 + . . . + n for any positive integer n. </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 The first algorithm that may come to mind could be a simple loop that accumulates a sum from 1 up to the number N</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 Algorithm B  performs a simpler task - it repeatedly adds 1 to the sum.  Then it adds 1 twice to the sum.  Then 1 is added three times.  This continuers until 1 is added to sum n-time in the inner loop.</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 Finally, Algorithm C uses an algebraic identity to compute the sum</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If you execute this code with n equal to ten thousand (10,000), we get the right answer of 50,005,000 for each of the algorithms. Now change the value of n to one hundred thousand (100,000), and execute the code again. Once more, we get the correct answer, which this time is 5,000,050,000. </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However, you should notice a delay in seeing the result for Algorithm B. Now try one million (1,000,000) for the value of n. Again you will get the correct answer—500,000,500,000—but you will have to wait even longer for the result from Algorithm B. The wait might be long enough for you to suspect that something is broken. If not, you can try a larger value of n.</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The simple code for Algorithm B takes a noticeably long time to execute, much longer than either of the other two algorithms. If it were the only algorithm you tried, what should you do? Use a faster computer? While that might be a solution, it’s clear that we should use a different algorithm.</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 So how can we tell which algorithm is slowest and which is fastest?  The integer </a:t>
            </a:r>
            <a:r>
              <a:rPr b="1"/>
              <a:t>n</a:t>
            </a:r>
            <a:r>
              <a:t> is a measure of the problem size: As n increases, the sum involves more terms. To measure the effort, or time requirement, of an algorithm, we must find an appropriate growth-rate function. </a:t>
            </a:r>
            <a:r>
              <a:rPr b="1"/>
              <a:t>To do so, we might begin by counting the number of basic operations required by the algorithm.</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b="1"/>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 An algorithm’s basic operation is the most significant contributor to its total time requirement. These statements are highlighted in yellow in the algorithm.</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For example, Algorithms A and B  have addition as their basic operation. An algorithm that sees whether an array contains a particular object has </a:t>
            </a:r>
            <a:r>
              <a:rPr b="1"/>
              <a:t>comparison</a:t>
            </a:r>
            <a:r>
              <a:t> as its basic operation. </a:t>
            </a:r>
            <a:r>
              <a:rPr b="1"/>
              <a:t>The most frequent</a:t>
            </a:r>
            <a:r>
              <a:t> operation is not necessarily the basic operation. For example, assignments are often the most frequent operation in an algorithm, but they rarely are basic. Loop control statements, such as </a:t>
            </a:r>
            <a:r>
              <a:rPr b="1"/>
              <a:t>for</a:t>
            </a:r>
            <a:r>
              <a:t> or </a:t>
            </a:r>
            <a:r>
              <a:rPr b="1"/>
              <a:t>while</a:t>
            </a:r>
            <a:r>
              <a:t> loops, are often not basic operations either. </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Ignoring operations that are not basic, such as bookkeeping operations like the initialization of variables, the operations that control loops, and so on, will not affect our final conclusion about algorithm speed. </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 For example, Algorithm A requires </a:t>
            </a:r>
            <a:r>
              <a:rPr b="1"/>
              <a:t>n</a:t>
            </a:r>
            <a:r>
              <a:t> additions of </a:t>
            </a:r>
            <a:r>
              <a:rPr b="1"/>
              <a:t>i</a:t>
            </a:r>
            <a:r>
              <a:t> to sum in the body of the loop. We can conclude that Algorithm A requires time that increases linearly with n, even though we ignored operations that are not basic to the algorithm.  Thus, Algorithm A’s growth-rate function is n.</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 Now let’s count the number of basic operations required by Algorithms B and C. The basic operation for Algorithm B is addition; </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r>
              <a:t>@@ for Algorithm C, the basic operations are addition, multiplication, and division. Remember, these counts do not include assignments and the operations that control the loops. </a:t>
            </a:r>
          </a:p>
          <a:p>
            <a:pPr defTabSz="304800">
              <a:tabLst>
                <a:tab pos="228600" algn="l"/>
                <a:tab pos="469900" algn="l"/>
                <a:tab pos="711200" algn="l"/>
                <a:tab pos="939800" algn="l"/>
                <a:tab pos="1181100" algn="l"/>
                <a:tab pos="1422400" algn="l"/>
                <a:tab pos="1651000" algn="l"/>
                <a:tab pos="1892300" algn="l"/>
                <a:tab pos="2133600" algn="l"/>
                <a:tab pos="2362200" algn="l"/>
                <a:tab pos="2603500" algn="l"/>
                <a:tab pos="2844800" algn="l"/>
              </a:tabLst>
              <a:defRPr sz="1200"/>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381000" y="685800"/>
            <a:ext cx="6096000" cy="3429000"/>
          </a:xfrm>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t>If we plot the growth function for each of algorithms we see that Algorithm C is flat, or constant.  No matter how large </a:t>
            </a:r>
            <a:r>
              <a:rPr b="1"/>
              <a:t>n </a:t>
            </a:r>
            <a:r>
              <a:t>grows, Algorithm C always takes only 3 basic operations so Algorithm C is independent of n</a:t>
            </a:r>
          </a:p>
          <a:p>
            <a:endParaRPr/>
          </a:p>
          <a:p>
            <a:r>
              <a:t>@@ Algorithm A grows gradually with </a:t>
            </a:r>
            <a:r>
              <a:rPr b="1"/>
              <a:t>n</a:t>
            </a:r>
            <a:r>
              <a:t>, this is linear growth we say that Algorithm A requires time proportional to n.</a:t>
            </a:r>
          </a:p>
          <a:p>
            <a:endParaRPr/>
          </a:p>
          <a:p>
            <a:r>
              <a:t>@@ Algorithm B grows very quickly, with only 10 items to add together, it already requires more than five times the number of operations needed by Algorithm A.</a:t>
            </a:r>
          </a:p>
          <a:p>
            <a:endParaRPr/>
          </a:p>
          <a:p>
            <a:r>
              <a:t>Typical growth-rate functions are algebraically simple. Since we are not likely to notice the effect of an inefficient algorithm when the problem is small, we should focus on large problems. </a:t>
            </a:r>
          </a:p>
          <a:p>
            <a:endParaRPr/>
          </a:p>
          <a:p>
            <a:r>
              <a:t>@@ Thus, if we care only about large values of </a:t>
            </a:r>
            <a:r>
              <a:rPr b="1"/>
              <a:t>n</a:t>
            </a:r>
            <a:r>
              <a:t> when comparing the algorithms, we can consider only the dominant term in each growth-rate function.</a:t>
            </a:r>
          </a:p>
          <a:p>
            <a:endParaRPr/>
          </a:p>
          <a:p>
            <a:r>
              <a:t>@@ For example, for Algorithm B we can say  (n</a:t>
            </a:r>
            <a:r>
              <a:rPr baseline="31999"/>
              <a:t>2</a:t>
            </a:r>
            <a:r>
              <a:t> + n) / 2 behaves like n</a:t>
            </a:r>
            <a:r>
              <a:rPr baseline="31999"/>
              <a:t>2</a:t>
            </a:r>
            <a:r>
              <a:t> when n is large. </a:t>
            </a:r>
          </a:p>
          <a:p>
            <a:endParaRPr/>
          </a:p>
          <a:p>
            <a:r>
              <a:t>@@ First, n2 is much larger than n for large values of n, </a:t>
            </a:r>
          </a:p>
          <a:p>
            <a:endParaRPr/>
          </a:p>
          <a:p>
            <a:r>
              <a:t>@@ so (n2 + n) / 2 behaves like n2 / 2. </a:t>
            </a:r>
          </a:p>
          <a:p>
            <a:endParaRPr/>
          </a:p>
          <a:p>
            <a:r>
              <a:t>@@ Also, n2 / 2 behaves like n2 when n is large. In other words, for large n, the difference between the value of (n2 + n) / 2 and that of n2 is relatively small and can be ignored. </a:t>
            </a:r>
          </a:p>
          <a:p>
            <a:endParaRPr/>
          </a:p>
          <a:p>
            <a:r>
              <a:t>So instead of using (n2 + n) / 2 as Algorithm B’s growth-rate function, we can use n2—the term with the largest exponent—and say that </a:t>
            </a:r>
            <a:r>
              <a:rPr b="1"/>
              <a:t>Algorithm B requires time proportional to n</a:t>
            </a:r>
            <a:r>
              <a:rPr b="1" baseline="31999"/>
              <a:t>2</a:t>
            </a:r>
            <a:r>
              <a:t>.  We conclude that Algorithm C is the fastest and Algorithm B is the slowest.</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If we plot the growth function for each of algorithms we see that Algorithm C is flat, or constant.  No matter how large </a:t>
            </a:r>
            <a:r>
              <a:rPr b="1"/>
              <a:t>n </a:t>
            </a:r>
            <a:r>
              <a:t>grows, Algorithm C always takes only 3 basic operations so Algorithm C is independent of n</a:t>
            </a:r>
          </a:p>
          <a:p>
            <a:endParaRPr/>
          </a:p>
          <a:p>
            <a:r>
              <a:t>@@ Algorithm A grows gradually with </a:t>
            </a:r>
            <a:r>
              <a:rPr b="1"/>
              <a:t>n</a:t>
            </a:r>
            <a:r>
              <a:t>, this is linear growth we say that Algorithm A requires time proportional to n.</a:t>
            </a:r>
          </a:p>
          <a:p>
            <a:endParaRPr/>
          </a:p>
          <a:p>
            <a:r>
              <a:t>@@ Algorithm B grows very quickly, with only 10 items to add together, it already requires more than five times the number of operations needed by Algorithm A.</a:t>
            </a:r>
          </a:p>
          <a:p>
            <a:endParaRPr/>
          </a:p>
          <a:p>
            <a:r>
              <a:t>Typical growth-rate functions are algebraically simple. Since we are not likely to notice the effect of an inefficient algorithm when the problem is small, we should focus on large problems. </a:t>
            </a:r>
          </a:p>
          <a:p>
            <a:endParaRPr/>
          </a:p>
          <a:p>
            <a:r>
              <a:t>@@ Thus, if we care only about large values of </a:t>
            </a:r>
            <a:r>
              <a:rPr b="1"/>
              <a:t>n</a:t>
            </a:r>
            <a:r>
              <a:t> when comparing the algorithms, we can consider only the dominant term in each growth-rate function.</a:t>
            </a:r>
          </a:p>
          <a:p>
            <a:endParaRPr/>
          </a:p>
          <a:p>
            <a:r>
              <a:t>@@ For example, for Algorithm B we can say  (n</a:t>
            </a:r>
            <a:r>
              <a:rPr baseline="31999"/>
              <a:t>2</a:t>
            </a:r>
            <a:r>
              <a:t> + n) / 2 behaves like n</a:t>
            </a:r>
            <a:r>
              <a:rPr baseline="31999"/>
              <a:t>2</a:t>
            </a:r>
            <a:r>
              <a:t> when n is large. </a:t>
            </a:r>
          </a:p>
          <a:p>
            <a:endParaRPr/>
          </a:p>
          <a:p>
            <a:r>
              <a:t>@@ First, n2 is much larger than n for large values of n, </a:t>
            </a:r>
          </a:p>
          <a:p>
            <a:endParaRPr/>
          </a:p>
          <a:p>
            <a:r>
              <a:t>@@ so (n2 + n) / 2 behaves like n2 / 2. </a:t>
            </a:r>
          </a:p>
          <a:p>
            <a:endParaRPr/>
          </a:p>
          <a:p>
            <a:r>
              <a:t>@@ Also, n2 / 2 behaves like n2 when n is large. In other words, for large n, the difference between the value of (n2 + n) / 2 and that of n2 is relatively small and can be ignored. </a:t>
            </a:r>
          </a:p>
          <a:p>
            <a:endParaRPr/>
          </a:p>
          <a:p>
            <a:r>
              <a:t>So instead of using (n2 + n) / 2 as Algorithm B’s growth-rate function, we can use n2—the term with the largest exponent—and say that </a:t>
            </a:r>
            <a:r>
              <a:rPr b="1"/>
              <a:t>Algorithm B requires time proportional to n</a:t>
            </a:r>
            <a:r>
              <a:rPr b="1" baseline="31999"/>
              <a:t>2</a:t>
            </a:r>
            <a:r>
              <a:t>.  We conclude that Algorithm C is the fastest and Algorithm B is the slowest.</a:t>
            </a:r>
          </a:p>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The table shows how growth-rate functions that you are likely to encounter can grow in magnitude as n increases.</a:t>
            </a:r>
          </a:p>
          <a:p>
            <a:endParaRPr/>
          </a:p>
          <a:p>
            <a:r>
              <a:t>From this data we can see that algorithms whose growth-rate functions are log(log n), log n, or log</a:t>
            </a:r>
            <a:r>
              <a:rPr baseline="-5999"/>
              <a:t>2</a:t>
            </a:r>
            <a:r>
              <a:t> n take much less time than algorithms whose growth-rate function is n. Although the value of </a:t>
            </a:r>
            <a:r>
              <a:rPr b="1"/>
              <a:t>n log n </a:t>
            </a:r>
            <a:r>
              <a:t>is significantly larger than n, either of those functions describes a growth rate that is much faster than n2</a:t>
            </a:r>
          </a:p>
          <a:p>
            <a:endParaRPr/>
          </a:p>
          <a:p>
            <a:r>
              <a:t>This table also shows that when analyzing the time efficiency of an algorithm, we should consider large problems. For small problems, such as for when n is less than 100, the difference between the execution times of two solutions to the same problem is usually insignificant, unless one of the solutions has a growth-rate function of 2</a:t>
            </a:r>
            <a:r>
              <a:rPr baseline="31999"/>
              <a:t>n</a:t>
            </a:r>
            <a:r>
              <a:t> or n!. Algorithms with those growth rates should always be avoided.</a:t>
            </a:r>
          </a:p>
          <a:p>
            <a:endParaRPr/>
          </a:p>
          <a:p>
            <a:r>
              <a:t>@@ Here is a graph that show the same information. it is easy to see visually how rapidly algorithms with a growth rate of 2n can increase in time.</a:t>
            </a:r>
          </a:p>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ti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ti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ti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7" name="Title Text"/>
          <p:cNvSpPr txBox="1">
            <a:spLocks noGrp="1"/>
          </p:cNvSpPr>
          <p:nvPr>
            <p:ph type="title"/>
          </p:nvPr>
        </p:nvSpPr>
        <p:spPr>
          <a:xfrm>
            <a:off x="11868150" y="2305050"/>
            <a:ext cx="11868150" cy="4629150"/>
          </a:xfrm>
          <a:prstGeom prst="rect">
            <a:avLst/>
          </a:prstGeom>
        </p:spPr>
        <p:txBody>
          <a:bodyPr anchor="b"/>
          <a:lstStyle>
            <a:lvl1pPr algn="ctr"/>
          </a:lstStyle>
          <a:p>
            <a:r>
              <a:t>Title Text</a:t>
            </a:r>
          </a:p>
        </p:txBody>
      </p:sp>
      <p:sp>
        <p:nvSpPr>
          <p:cNvPr id="18" name="Body Level One…"/>
          <p:cNvSpPr txBox="1">
            <a:spLocks noGrp="1"/>
          </p:cNvSpPr>
          <p:nvPr>
            <p:ph type="body" sz="quarter" idx="1"/>
          </p:nvPr>
        </p:nvSpPr>
        <p:spPr>
          <a:xfrm>
            <a:off x="11868150" y="7067550"/>
            <a:ext cx="11868150" cy="3771900"/>
          </a:xfrm>
          <a:prstGeom prst="rect">
            <a:avLst/>
          </a:prstGeom>
        </p:spPr>
        <p:txBody>
          <a:bodyPr/>
          <a:lstStyle>
            <a:lvl1pPr marL="0" indent="0" algn="ctr">
              <a:spcBef>
                <a:spcPts val="0"/>
              </a:spcBef>
              <a:buSzTx/>
              <a:buNone/>
              <a:defRPr sz="4800" b="0" cap="small"/>
            </a:lvl1pPr>
            <a:lvl2pPr marL="0" indent="0" algn="ctr">
              <a:spcBef>
                <a:spcPts val="0"/>
              </a:spcBef>
              <a:buSzTx/>
              <a:buNone/>
              <a:defRPr cap="small"/>
            </a:lvl2pPr>
            <a:lvl3pPr marL="0" indent="0" algn="ctr">
              <a:spcBef>
                <a:spcPts val="0"/>
              </a:spcBef>
              <a:buSzTx/>
              <a:buNone/>
              <a:defRPr sz="4800" cap="small"/>
            </a:lvl3pPr>
            <a:lvl4pPr marL="0" indent="0" algn="ctr">
              <a:spcBef>
                <a:spcPts val="0"/>
              </a:spcBef>
              <a:buSzTx/>
              <a:buNone/>
              <a:defRPr sz="4800" cap="small"/>
            </a:lvl4pPr>
            <a:lvl5pPr marL="0" indent="0" algn="ctr">
              <a:spcBef>
                <a:spcPts val="0"/>
              </a:spcBef>
              <a:buSzTx/>
              <a:buNone/>
              <a:defRPr sz="4800" cap="small"/>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Content Placeholder 7">
            <a:extLst>
              <a:ext uri="{FF2B5EF4-FFF2-40B4-BE49-F238E27FC236}">
                <a16:creationId xmlns:a16="http://schemas.microsoft.com/office/drawing/2014/main" id="{635049D5-3703-4989-A34A-A1C7C67598D0}"/>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6" name="Picture 5">
            <a:extLst>
              <a:ext uri="{FF2B5EF4-FFF2-40B4-BE49-F238E27FC236}">
                <a16:creationId xmlns:a16="http://schemas.microsoft.com/office/drawing/2014/main" id="{2A39B1E2-DAEC-4D2B-9BBD-47195CB37A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opic Start">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opic Content">
    <p:spTree>
      <p:nvGrpSpPr>
        <p:cNvPr id="1" name=""/>
        <p:cNvGrpSpPr/>
        <p:nvPr/>
      </p:nvGrpSpPr>
      <p:grpSpPr>
        <a:xfrm>
          <a:off x="0" y="0"/>
          <a:ext cx="0" cy="0"/>
          <a:chOff x="0" y="0"/>
          <a:chExt cx="0" cy="0"/>
        </a:xfrm>
      </p:grpSpPr>
      <p:pic>
        <p:nvPicPr>
          <p:cNvPr id="35" name="W&amp;M Keynote Background.tiff" descr="W&amp;M Keynote Background.tiff"/>
          <p:cNvPicPr>
            <a:picLocks noChangeAspect="1"/>
          </p:cNvPicPr>
          <p:nvPr/>
        </p:nvPicPr>
        <p:blipFill>
          <a:blip r:embed="rId2"/>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36" name="Title Text"/>
          <p:cNvSpPr txBox="1">
            <a:spLocks noGrp="1"/>
          </p:cNvSpPr>
          <p:nvPr>
            <p:ph type="title"/>
          </p:nvPr>
        </p:nvSpPr>
        <p:spPr>
          <a:prstGeom prst="rect">
            <a:avLst/>
          </a:prstGeom>
        </p:spPr>
        <p:txBody>
          <a:bodyPr/>
          <a:lstStyle/>
          <a:p>
            <a:r>
              <a:t>Title Text</a:t>
            </a:r>
          </a:p>
        </p:txBody>
      </p:sp>
      <p:sp>
        <p:nvSpPr>
          <p:cNvPr id="37"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Content Placeholder 7">
            <a:extLst>
              <a:ext uri="{FF2B5EF4-FFF2-40B4-BE49-F238E27FC236}">
                <a16:creationId xmlns:a16="http://schemas.microsoft.com/office/drawing/2014/main" id="{6A5A33D2-E125-4E51-B97A-666EAF529746}"/>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01B5367D-78B4-43D5-88AC-FB53EB8B523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opic Content copy">
    <p:spTree>
      <p:nvGrpSpPr>
        <p:cNvPr id="1" name=""/>
        <p:cNvGrpSpPr/>
        <p:nvPr/>
      </p:nvGrpSpPr>
      <p:grpSpPr>
        <a:xfrm>
          <a:off x="0" y="0"/>
          <a:ext cx="0" cy="0"/>
          <a:chOff x="0" y="0"/>
          <a:chExt cx="0" cy="0"/>
        </a:xfrm>
      </p:grpSpPr>
      <p:pic>
        <p:nvPicPr>
          <p:cNvPr id="45" name="W&amp;M Keynote Background.tiff" descr="W&amp;M Keynote Background.tiff"/>
          <p:cNvPicPr>
            <a:picLocks noChangeAspect="1"/>
          </p:cNvPicPr>
          <p:nvPr/>
        </p:nvPicPr>
        <p:blipFill>
          <a:blip r:embed="rId2"/>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46" name="Title Text"/>
          <p:cNvSpPr txBox="1">
            <a:spLocks noGrp="1"/>
          </p:cNvSpPr>
          <p:nvPr>
            <p:ph type="title"/>
          </p:nvPr>
        </p:nvSpPr>
        <p:spPr>
          <a:prstGeom prst="rect">
            <a:avLst/>
          </a:prstGeom>
        </p:spPr>
        <p:txBody>
          <a:bodyPr/>
          <a:lstStyle/>
          <a:p>
            <a:r>
              <a:t>Title Text</a:t>
            </a:r>
          </a:p>
        </p:txBody>
      </p:sp>
      <p:sp>
        <p:nvSpPr>
          <p:cNvPr id="47"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Content Placeholder 7">
            <a:extLst>
              <a:ext uri="{FF2B5EF4-FFF2-40B4-BE49-F238E27FC236}">
                <a16:creationId xmlns:a16="http://schemas.microsoft.com/office/drawing/2014/main" id="{913E9856-BB38-44FE-8A6A-C56A4D9DE203}"/>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E2DE83DB-D998-4A6D-B6EF-1B2C217901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opic Start">
    <p:spTree>
      <p:nvGrpSpPr>
        <p:cNvPr id="1" name=""/>
        <p:cNvGrpSpPr/>
        <p:nvPr/>
      </p:nvGrpSpPr>
      <p:grpSpPr>
        <a:xfrm>
          <a:off x="0" y="0"/>
          <a:ext cx="0" cy="0"/>
          <a:chOff x="0" y="0"/>
          <a:chExt cx="0" cy="0"/>
        </a:xfrm>
      </p:grpSpPr>
      <p:grpSp>
        <p:nvGrpSpPr>
          <p:cNvPr id="59" name="Group"/>
          <p:cNvGrpSpPr/>
          <p:nvPr/>
        </p:nvGrpSpPr>
        <p:grpSpPr>
          <a:xfrm>
            <a:off x="-1" y="-1"/>
            <a:ext cx="24384001" cy="2133601"/>
            <a:chOff x="0" y="0"/>
            <a:chExt cx="24384000" cy="2133600"/>
          </a:xfrm>
        </p:grpSpPr>
        <p:grpSp>
          <p:nvGrpSpPr>
            <p:cNvPr id="57" name="Group"/>
            <p:cNvGrpSpPr/>
            <p:nvPr/>
          </p:nvGrpSpPr>
          <p:grpSpPr>
            <a:xfrm>
              <a:off x="0" y="0"/>
              <a:ext cx="24384000" cy="2128762"/>
              <a:chOff x="0" y="0"/>
              <a:chExt cx="24384000" cy="2128761"/>
            </a:xfrm>
          </p:grpSpPr>
          <p:pic>
            <p:nvPicPr>
              <p:cNvPr id="55" name="DSaAwJ Titles Frame no Book.png" descr="DSaAwJ Titles Frame no Book.png"/>
              <p:cNvPicPr>
                <a:picLocks/>
              </p:cNvPicPr>
              <p:nvPr/>
            </p:nvPicPr>
            <p:blipFill>
              <a:blip r:embed="rId2"/>
              <a:srcRect l="1550" r="12" b="84722"/>
              <a:stretch>
                <a:fillRect/>
              </a:stretch>
            </p:blipFill>
            <p:spPr>
              <a:xfrm>
                <a:off x="0" y="0"/>
                <a:ext cx="24384000" cy="2128762"/>
              </a:xfrm>
              <a:prstGeom prst="rect">
                <a:avLst/>
              </a:prstGeom>
              <a:ln w="12700" cap="flat">
                <a:noFill/>
                <a:miter lim="400000"/>
              </a:ln>
              <a:effectLst>
                <a:outerShdw blurRad="190500" dist="114300" dir="5400000" rotWithShape="0">
                  <a:srgbClr val="000000"/>
                </a:outerShdw>
              </a:effectLst>
            </p:spPr>
          </p:pic>
          <p:sp>
            <p:nvSpPr>
              <p:cNvPr id="56" name="Line"/>
              <p:cNvSpPr/>
              <p:nvPr/>
            </p:nvSpPr>
            <p:spPr>
              <a:xfrm flipV="1">
                <a:off x="22686605" y="1733535"/>
                <a:ext cx="1140090" cy="11"/>
              </a:xfrm>
              <a:prstGeom prst="line">
                <a:avLst/>
              </a:prstGeom>
              <a:noFill/>
              <a:ln w="3175" cap="flat">
                <a:solidFill>
                  <a:srgbClr val="668040"/>
                </a:solidFill>
                <a:prstDash val="solid"/>
                <a:miter lim="400000"/>
              </a:ln>
              <a:effectLst/>
            </p:spPr>
            <p:txBody>
              <a:bodyPr wrap="square" lIns="76200" tIns="76200" rIns="76200" bIns="76200" numCol="1" anchor="ctr">
                <a:noAutofit/>
              </a:bodyPr>
              <a:lstStyle/>
              <a:p>
                <a:pPr algn="l" defTabSz="685800">
                  <a:defRPr sz="1800">
                    <a:latin typeface="Helvetica"/>
                    <a:ea typeface="Helvetica"/>
                    <a:cs typeface="Helvetica"/>
                    <a:sym typeface="Helvetica"/>
                  </a:defRPr>
                </a:pPr>
                <a:endParaRPr/>
              </a:p>
            </p:txBody>
          </p:sp>
        </p:grpSp>
        <p:sp>
          <p:nvSpPr>
            <p:cNvPr id="58" name="Line"/>
            <p:cNvSpPr/>
            <p:nvPr/>
          </p:nvSpPr>
          <p:spPr>
            <a:xfrm flipV="1">
              <a:off x="22136100" y="0"/>
              <a:ext cx="0" cy="2133600"/>
            </a:xfrm>
            <a:prstGeom prst="line">
              <a:avLst/>
            </a:prstGeom>
            <a:noFill/>
            <a:ln w="3175" cap="flat">
              <a:solidFill>
                <a:srgbClr val="668040"/>
              </a:solidFill>
              <a:prstDash val="solid"/>
              <a:miter lim="400000"/>
            </a:ln>
            <a:effectLst/>
          </p:spPr>
          <p:txBody>
            <a:bodyPr wrap="square" lIns="76200" tIns="76200" rIns="76200" bIns="76200" numCol="1" anchor="ctr">
              <a:noAutofit/>
            </a:bodyPr>
            <a:lstStyle/>
            <a:p>
              <a:pPr algn="l" defTabSz="685800">
                <a:defRPr sz="1800">
                  <a:latin typeface="Helvetica"/>
                  <a:ea typeface="Helvetica"/>
                  <a:cs typeface="Helvetica"/>
                  <a:sym typeface="Helvetica"/>
                </a:defRPr>
              </a:pPr>
              <a:endParaRPr/>
            </a:p>
          </p:txBody>
        </p:sp>
      </p:grpSp>
      <p:pic>
        <p:nvPicPr>
          <p:cNvPr id="60" name="W&amp;M Keynote Background.tiff" descr="W&amp;M Keynote Background.tiff"/>
          <p:cNvPicPr>
            <a:picLocks noChangeAspect="1"/>
          </p:cNvPicPr>
          <p:nvPr/>
        </p:nvPicPr>
        <p:blipFill>
          <a:blip r:embed="rId3"/>
          <a:srcRect t="36834" b="47597"/>
          <a:stretch>
            <a:fillRect/>
          </a:stretch>
        </p:blipFill>
        <p:spPr>
          <a:xfrm>
            <a:off x="-1" y="-1"/>
            <a:ext cx="24384001" cy="2133601"/>
          </a:xfrm>
          <a:prstGeom prst="rect">
            <a:avLst/>
          </a:prstGeom>
          <a:ln w="12700">
            <a:miter lim="400000"/>
          </a:ln>
          <a:effectLst>
            <a:outerShdw blurRad="190500" dist="114300" dir="5400000" rotWithShape="0">
              <a:srgbClr val="000000"/>
            </a:outerShdw>
          </a:effectLst>
        </p:spPr>
      </p:pic>
      <p:sp>
        <p:nvSpPr>
          <p:cNvPr id="61" name="Title Text"/>
          <p:cNvSpPr txBox="1">
            <a:spLocks noGrp="1"/>
          </p:cNvSpPr>
          <p:nvPr>
            <p:ph type="title"/>
          </p:nvPr>
        </p:nvSpPr>
        <p:spPr>
          <a:xfrm>
            <a:off x="361949" y="-1"/>
            <a:ext cx="21964651" cy="2095501"/>
          </a:xfrm>
          <a:prstGeom prst="rect">
            <a:avLst/>
          </a:prstGeom>
        </p:spPr>
        <p:txBody>
          <a:bodyPr/>
          <a:lstStyle/>
          <a:p>
            <a:r>
              <a:t>Title Text</a:t>
            </a:r>
          </a:p>
        </p:txBody>
      </p:sp>
      <p:sp>
        <p:nvSpPr>
          <p:cNvPr id="62" name="Body Level One…"/>
          <p:cNvSpPr txBox="1">
            <a:spLocks noGrp="1"/>
          </p:cNvSpPr>
          <p:nvPr>
            <p:ph type="body" idx="1"/>
          </p:nvPr>
        </p:nvSpPr>
        <p:spPr>
          <a:xfrm>
            <a:off x="190499" y="2343149"/>
            <a:ext cx="24003001" cy="11315701"/>
          </a:xfrm>
          <a:prstGeom prst="rect">
            <a:avLst/>
          </a:prstGeom>
        </p:spPr>
        <p:txBody>
          <a:bodyPr/>
          <a:lstStyle>
            <a:lvl1pPr>
              <a:buBlip>
                <a:blip r:embed="rId4"/>
              </a:buBlip>
            </a:lvl1pPr>
            <a:lvl2pPr>
              <a:buBlip>
                <a:blip r:embed="rId4"/>
              </a:buBlip>
            </a:lvl2pPr>
            <a:lvl3pPr marL="1289538" indent="-527538">
              <a:buBlip>
                <a:blip r:embed="rId4"/>
              </a:buBlip>
              <a:defRPr sz="3600"/>
            </a:lvl3pPr>
            <a:lvl4pPr marL="1670538" indent="-527538">
              <a:buBlip>
                <a:blip r:embed="rId4"/>
              </a:buBlip>
              <a:defRPr sz="3600"/>
            </a:lvl4pPr>
            <a:lvl5pPr marL="2051538" indent="-527538">
              <a:buBlip>
                <a:blip r:embed="rId4"/>
              </a:buBlip>
              <a:defRPr sz="3600"/>
            </a:lvl5pPr>
          </a:lstStyle>
          <a:p>
            <a:r>
              <a:t>Body Level One</a:t>
            </a:r>
          </a:p>
          <a:p>
            <a:pPr lvl="1"/>
            <a:r>
              <a:t>Body Level Two</a:t>
            </a:r>
          </a:p>
          <a:p>
            <a:pPr lvl="2"/>
            <a:r>
              <a:t>Body Level Three</a:t>
            </a:r>
          </a:p>
          <a:p>
            <a:pPr lvl="3"/>
            <a:r>
              <a:t>Body Level Four</a:t>
            </a:r>
          </a:p>
          <a:p>
            <a:pPr lvl="4"/>
            <a:r>
              <a:t>Body Level Five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 name="Content Placeholder 7">
            <a:extLst>
              <a:ext uri="{FF2B5EF4-FFF2-40B4-BE49-F238E27FC236}">
                <a16:creationId xmlns:a16="http://schemas.microsoft.com/office/drawing/2014/main" id="{2F550FDA-8348-40FD-BF26-D5E376ED0699}"/>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12" name="Picture 11">
            <a:extLst>
              <a:ext uri="{FF2B5EF4-FFF2-40B4-BE49-F238E27FC236}">
                <a16:creationId xmlns:a16="http://schemas.microsoft.com/office/drawing/2014/main" id="{29DCD06C-021A-4109-9AA6-8AE1DF82B18A}"/>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opic Content">
    <p:spTree>
      <p:nvGrpSpPr>
        <p:cNvPr id="1" name=""/>
        <p:cNvGrpSpPr/>
        <p:nvPr/>
      </p:nvGrpSpPr>
      <p:grpSpPr>
        <a:xfrm>
          <a:off x="0" y="0"/>
          <a:ext cx="0" cy="0"/>
          <a:chOff x="0" y="0"/>
          <a:chExt cx="0" cy="0"/>
        </a:xfrm>
      </p:grpSpPr>
      <p:pic>
        <p:nvPicPr>
          <p:cNvPr id="70" name="W&amp;M Keynote Background.tiff" descr="W&amp;M Keynote Background.tiff"/>
          <p:cNvPicPr>
            <a:picLocks noChangeAspect="1"/>
          </p:cNvPicPr>
          <p:nvPr/>
        </p:nvPicPr>
        <p:blipFill>
          <a:blip r:embed="rId2"/>
          <a:srcRect t="36834" b="47597"/>
          <a:stretch>
            <a:fillRect/>
          </a:stretch>
        </p:blipFill>
        <p:spPr>
          <a:xfrm>
            <a:off x="-1" y="-1"/>
            <a:ext cx="24384001" cy="2133601"/>
          </a:xfrm>
          <a:prstGeom prst="rect">
            <a:avLst/>
          </a:prstGeom>
          <a:ln w="12700">
            <a:miter lim="400000"/>
          </a:ln>
          <a:effectLst>
            <a:outerShdw blurRad="190500" dist="114300" dir="5400000" rotWithShape="0">
              <a:srgbClr val="000000"/>
            </a:outerShdw>
          </a:effectLst>
        </p:spPr>
      </p:pic>
      <p:sp>
        <p:nvSpPr>
          <p:cNvPr id="71" name="Title Text"/>
          <p:cNvSpPr txBox="1">
            <a:spLocks noGrp="1"/>
          </p:cNvSpPr>
          <p:nvPr>
            <p:ph type="title"/>
          </p:nvPr>
        </p:nvSpPr>
        <p:spPr>
          <a:xfrm>
            <a:off x="361949" y="-1"/>
            <a:ext cx="21964651" cy="2095501"/>
          </a:xfrm>
          <a:prstGeom prst="rect">
            <a:avLst/>
          </a:prstGeom>
        </p:spPr>
        <p:txBody>
          <a:bodyPr/>
          <a:lstStyle/>
          <a:p>
            <a:r>
              <a:t>Title Text</a:t>
            </a:r>
          </a:p>
        </p:txBody>
      </p:sp>
      <p:sp>
        <p:nvSpPr>
          <p:cNvPr id="72" name="Body Level One…"/>
          <p:cNvSpPr txBox="1">
            <a:spLocks noGrp="1"/>
          </p:cNvSpPr>
          <p:nvPr>
            <p:ph type="body" idx="1"/>
          </p:nvPr>
        </p:nvSpPr>
        <p:spPr>
          <a:xfrm>
            <a:off x="190499" y="2343149"/>
            <a:ext cx="24003001" cy="11315701"/>
          </a:xfrm>
          <a:prstGeom prst="rect">
            <a:avLst/>
          </a:prstGeom>
        </p:spPr>
        <p:txBody>
          <a:bodyPr/>
          <a:lstStyle>
            <a:lvl1pPr>
              <a:buBlip>
                <a:blip r:embed="rId3"/>
              </a:buBlip>
            </a:lvl1pPr>
            <a:lvl2pPr>
              <a:buBlip>
                <a:blip r:embed="rId3"/>
              </a:buBlip>
            </a:lvl2pPr>
            <a:lvl3pPr marL="1289538" indent="-527538">
              <a:buBlip>
                <a:blip r:embed="rId3"/>
              </a:buBlip>
              <a:defRPr sz="3600"/>
            </a:lvl3pPr>
            <a:lvl4pPr marL="1670538" indent="-527538">
              <a:buBlip>
                <a:blip r:embed="rId3"/>
              </a:buBlip>
              <a:defRPr sz="3600"/>
            </a:lvl4pPr>
            <a:lvl5pPr marL="2051538" indent="-527538">
              <a:buBlip>
                <a:blip r:embed="rId3"/>
              </a:buBlip>
              <a:defRPr sz="3600"/>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Content Placeholder 7">
            <a:extLst>
              <a:ext uri="{FF2B5EF4-FFF2-40B4-BE49-F238E27FC236}">
                <a16:creationId xmlns:a16="http://schemas.microsoft.com/office/drawing/2014/main" id="{B013880C-2199-48AF-B497-F93754EB1C44}"/>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E1F92954-AECB-4D9E-9556-321F787DACB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opic Content copy">
    <p:spTree>
      <p:nvGrpSpPr>
        <p:cNvPr id="1" name=""/>
        <p:cNvGrpSpPr/>
        <p:nvPr/>
      </p:nvGrpSpPr>
      <p:grpSpPr>
        <a:xfrm>
          <a:off x="0" y="0"/>
          <a:ext cx="0" cy="0"/>
          <a:chOff x="0" y="0"/>
          <a:chExt cx="0" cy="0"/>
        </a:xfrm>
      </p:grpSpPr>
      <p:pic>
        <p:nvPicPr>
          <p:cNvPr id="80" name="W&amp;M Keynote Background.tiff" descr="W&amp;M Keynote Background.tiff"/>
          <p:cNvPicPr>
            <a:picLocks noChangeAspect="1"/>
          </p:cNvPicPr>
          <p:nvPr/>
        </p:nvPicPr>
        <p:blipFill>
          <a:blip r:embed="rId2"/>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81" name="Title Text"/>
          <p:cNvSpPr txBox="1">
            <a:spLocks noGrp="1"/>
          </p:cNvSpPr>
          <p:nvPr>
            <p:ph type="title"/>
          </p:nvPr>
        </p:nvSpPr>
        <p:spPr>
          <a:prstGeom prst="rect">
            <a:avLst/>
          </a:prstGeom>
        </p:spPr>
        <p:txBody>
          <a:bodyPr/>
          <a:lstStyle/>
          <a:p>
            <a:r>
              <a:t>Title Text</a:t>
            </a:r>
          </a:p>
        </p:txBody>
      </p:sp>
      <p:sp>
        <p:nvSpPr>
          <p:cNvPr id="82"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Content Placeholder 7">
            <a:extLst>
              <a:ext uri="{FF2B5EF4-FFF2-40B4-BE49-F238E27FC236}">
                <a16:creationId xmlns:a16="http://schemas.microsoft.com/office/drawing/2014/main" id="{FCB1AB0E-A546-43CF-A751-BDC894EB1D1F}"/>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AF86AE7E-CF5C-41B2-BA57-BAF7A9D26A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opic Content">
    <p:spTree>
      <p:nvGrpSpPr>
        <p:cNvPr id="1" name=""/>
        <p:cNvGrpSpPr/>
        <p:nvPr/>
      </p:nvGrpSpPr>
      <p:grpSpPr>
        <a:xfrm>
          <a:off x="0" y="0"/>
          <a:ext cx="0" cy="0"/>
          <a:chOff x="0" y="0"/>
          <a:chExt cx="0" cy="0"/>
        </a:xfrm>
      </p:grpSpPr>
      <p:pic>
        <p:nvPicPr>
          <p:cNvPr id="90" name="W&amp;M Keynote Background.tiff" descr="W&amp;M Keynote Background.tiff"/>
          <p:cNvPicPr>
            <a:picLocks noChangeAspect="1"/>
          </p:cNvPicPr>
          <p:nvPr/>
        </p:nvPicPr>
        <p:blipFill>
          <a:blip r:embed="rId2"/>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91" name="Title Text"/>
          <p:cNvSpPr txBox="1">
            <a:spLocks noGrp="1"/>
          </p:cNvSpPr>
          <p:nvPr>
            <p:ph type="title"/>
          </p:nvPr>
        </p:nvSpPr>
        <p:spPr>
          <a:prstGeom prst="rect">
            <a:avLst/>
          </a:prstGeom>
        </p:spPr>
        <p:txBody>
          <a:bodyPr/>
          <a:lstStyle/>
          <a:p>
            <a:r>
              <a:t>Title Text</a:t>
            </a:r>
          </a:p>
        </p:txBody>
      </p:sp>
      <p:sp>
        <p:nvSpPr>
          <p:cNvPr id="92"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Content Placeholder 7">
            <a:extLst>
              <a:ext uri="{FF2B5EF4-FFF2-40B4-BE49-F238E27FC236}">
                <a16:creationId xmlns:a16="http://schemas.microsoft.com/office/drawing/2014/main" id="{E6F20F38-80EC-4A90-8F80-A4D5727AA23C}"/>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A2351E6F-AC73-40AF-8337-FE6CEC1A546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opic Start">
    <p:spTree>
      <p:nvGrpSpPr>
        <p:cNvPr id="1" name=""/>
        <p:cNvGrpSpPr/>
        <p:nvPr/>
      </p:nvGrpSpPr>
      <p:grpSpPr>
        <a:xfrm>
          <a:off x="0" y="0"/>
          <a:ext cx="0" cy="0"/>
          <a:chOff x="0" y="0"/>
          <a:chExt cx="0" cy="0"/>
        </a:xfrm>
      </p:grpSpPr>
      <p:grpSp>
        <p:nvGrpSpPr>
          <p:cNvPr id="104" name="Group"/>
          <p:cNvGrpSpPr/>
          <p:nvPr/>
        </p:nvGrpSpPr>
        <p:grpSpPr>
          <a:xfrm>
            <a:off x="0" y="-1"/>
            <a:ext cx="24384000" cy="2133601"/>
            <a:chOff x="0" y="0"/>
            <a:chExt cx="24384000" cy="2133600"/>
          </a:xfrm>
        </p:grpSpPr>
        <p:grpSp>
          <p:nvGrpSpPr>
            <p:cNvPr id="102" name="Group"/>
            <p:cNvGrpSpPr/>
            <p:nvPr/>
          </p:nvGrpSpPr>
          <p:grpSpPr>
            <a:xfrm>
              <a:off x="0" y="0"/>
              <a:ext cx="24384000" cy="2128762"/>
              <a:chOff x="0" y="0"/>
              <a:chExt cx="24384000" cy="2128761"/>
            </a:xfrm>
          </p:grpSpPr>
          <p:pic>
            <p:nvPicPr>
              <p:cNvPr id="100" name="DSaAwJ Titles Frame no Book.png" descr="DSaAwJ Titles Frame no Book.png"/>
              <p:cNvPicPr>
                <a:picLocks/>
              </p:cNvPicPr>
              <p:nvPr/>
            </p:nvPicPr>
            <p:blipFill>
              <a:blip r:embed="rId2"/>
              <a:srcRect l="1550" r="12" b="84722"/>
              <a:stretch>
                <a:fillRect/>
              </a:stretch>
            </p:blipFill>
            <p:spPr>
              <a:xfrm>
                <a:off x="0" y="0"/>
                <a:ext cx="24384000" cy="2128762"/>
              </a:xfrm>
              <a:prstGeom prst="rect">
                <a:avLst/>
              </a:prstGeom>
              <a:ln w="12700" cap="flat">
                <a:noFill/>
                <a:miter lim="400000"/>
              </a:ln>
              <a:effectLst>
                <a:outerShdw blurRad="190500" dist="114300" dir="5400000" rotWithShape="0">
                  <a:srgbClr val="000000"/>
                </a:outerShdw>
              </a:effectLst>
            </p:spPr>
          </p:pic>
          <p:sp>
            <p:nvSpPr>
              <p:cNvPr id="101" name="Line"/>
              <p:cNvSpPr/>
              <p:nvPr/>
            </p:nvSpPr>
            <p:spPr>
              <a:xfrm flipV="1">
                <a:off x="22686605" y="1733535"/>
                <a:ext cx="1140090" cy="11"/>
              </a:xfrm>
              <a:prstGeom prst="line">
                <a:avLst/>
              </a:prstGeom>
              <a:noFill/>
              <a:ln w="12700" cap="flat">
                <a:solidFill>
                  <a:srgbClr val="668040"/>
                </a:solidFill>
                <a:prstDash val="solid"/>
                <a:miter lim="400000"/>
              </a:ln>
              <a:effectLst/>
            </p:spPr>
            <p:txBody>
              <a:bodyPr wrap="square" lIns="76200" tIns="76200" rIns="76200" bIns="76200" numCol="1" anchor="ctr">
                <a:noAutofit/>
              </a:bodyPr>
              <a:lstStyle/>
              <a:p>
                <a:pPr algn="l" defTabSz="685800">
                  <a:defRPr sz="1800">
                    <a:latin typeface="Helvetica"/>
                    <a:ea typeface="Helvetica"/>
                    <a:cs typeface="Helvetica"/>
                    <a:sym typeface="Helvetica"/>
                  </a:defRPr>
                </a:pPr>
                <a:endParaRPr/>
              </a:p>
            </p:txBody>
          </p:sp>
        </p:grpSp>
        <p:sp>
          <p:nvSpPr>
            <p:cNvPr id="103" name="Line"/>
            <p:cNvSpPr/>
            <p:nvPr/>
          </p:nvSpPr>
          <p:spPr>
            <a:xfrm flipV="1">
              <a:off x="22136100" y="0"/>
              <a:ext cx="0" cy="2133600"/>
            </a:xfrm>
            <a:prstGeom prst="line">
              <a:avLst/>
            </a:prstGeom>
            <a:noFill/>
            <a:ln w="12700" cap="flat">
              <a:solidFill>
                <a:srgbClr val="668040"/>
              </a:solidFill>
              <a:prstDash val="solid"/>
              <a:miter lim="400000"/>
            </a:ln>
            <a:effectLst/>
          </p:spPr>
          <p:txBody>
            <a:bodyPr wrap="square" lIns="76200" tIns="76200" rIns="76200" bIns="76200" numCol="1" anchor="ctr">
              <a:noAutofit/>
            </a:bodyPr>
            <a:lstStyle/>
            <a:p>
              <a:pPr algn="l" defTabSz="685800">
                <a:defRPr sz="1800">
                  <a:latin typeface="Helvetica"/>
                  <a:ea typeface="Helvetica"/>
                  <a:cs typeface="Helvetica"/>
                  <a:sym typeface="Helvetica"/>
                </a:defRPr>
              </a:pPr>
              <a:endParaRPr/>
            </a:p>
          </p:txBody>
        </p:sp>
      </p:grpSp>
      <p:pic>
        <p:nvPicPr>
          <p:cNvPr id="105" name="W&amp;M Keynote Background.tiff" descr="W&amp;M Keynote Background.tiff"/>
          <p:cNvPicPr>
            <a:picLocks noChangeAspect="1"/>
          </p:cNvPicPr>
          <p:nvPr/>
        </p:nvPicPr>
        <p:blipFill>
          <a:blip r:embed="rId3"/>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106" name="Title Text"/>
          <p:cNvSpPr txBox="1">
            <a:spLocks noGrp="1"/>
          </p:cNvSpPr>
          <p:nvPr>
            <p:ph type="title"/>
          </p:nvPr>
        </p:nvSpPr>
        <p:spPr>
          <a:prstGeom prst="rect">
            <a:avLst/>
          </a:prstGeom>
        </p:spPr>
        <p:txBody>
          <a:bodyPr/>
          <a:lstStyle/>
          <a:p>
            <a:r>
              <a:t>Title Text</a:t>
            </a:r>
          </a:p>
        </p:txBody>
      </p:sp>
      <p:sp>
        <p:nvSpPr>
          <p:cNvPr id="107" name="Body Level One…"/>
          <p:cNvSpPr txBox="1">
            <a:spLocks noGrp="1"/>
          </p:cNvSpPr>
          <p:nvPr>
            <p:ph type="body" idx="1"/>
          </p:nvPr>
        </p:nvSpPr>
        <p:spPr>
          <a:prstGeom prst="rect">
            <a:avLst/>
          </a:prstGeom>
        </p:spPr>
        <p:txBody>
          <a:bodyPr/>
          <a:lstStyle>
            <a:lvl1pPr>
              <a:buBlip>
                <a:blip r:embed="rId4"/>
              </a:buBlip>
            </a:lvl1pPr>
            <a:lvl2pPr>
              <a:buBlip>
                <a:blip r:embed="rId4"/>
              </a:buBlip>
            </a:lvl2pPr>
            <a:lvl3pPr>
              <a:buBlip>
                <a:blip r:embed="rId4"/>
              </a:buBlip>
            </a:lvl3pPr>
            <a:lvl4pPr>
              <a:buBlip>
                <a:blip r:embed="rId4"/>
              </a:buBlip>
            </a:lvl4pPr>
            <a:lvl5pPr>
              <a:buBlip>
                <a:blip r:embed="rId4"/>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 name="Content Placeholder 7">
            <a:extLst>
              <a:ext uri="{FF2B5EF4-FFF2-40B4-BE49-F238E27FC236}">
                <a16:creationId xmlns:a16="http://schemas.microsoft.com/office/drawing/2014/main" id="{21EF0FD4-6483-4F09-AFAE-A1C4EF583C74}"/>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12" name="Picture 11">
            <a:extLst>
              <a:ext uri="{FF2B5EF4-FFF2-40B4-BE49-F238E27FC236}">
                <a16:creationId xmlns:a16="http://schemas.microsoft.com/office/drawing/2014/main" id="{5929E906-06BF-4091-B2CE-A74D75E4203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grpSp>
        <p:nvGrpSpPr>
          <p:cNvPr id="6" name="Group"/>
          <p:cNvGrpSpPr/>
          <p:nvPr/>
        </p:nvGrpSpPr>
        <p:grpSpPr>
          <a:xfrm>
            <a:off x="0" y="-1"/>
            <a:ext cx="24384000" cy="2133601"/>
            <a:chOff x="0" y="0"/>
            <a:chExt cx="24384000" cy="2133600"/>
          </a:xfrm>
        </p:grpSpPr>
        <p:grpSp>
          <p:nvGrpSpPr>
            <p:cNvPr id="4" name="Group"/>
            <p:cNvGrpSpPr/>
            <p:nvPr/>
          </p:nvGrpSpPr>
          <p:grpSpPr>
            <a:xfrm>
              <a:off x="0" y="0"/>
              <a:ext cx="24384000" cy="2128762"/>
              <a:chOff x="0" y="0"/>
              <a:chExt cx="24384000" cy="2128761"/>
            </a:xfrm>
          </p:grpSpPr>
          <p:pic>
            <p:nvPicPr>
              <p:cNvPr id="2" name="DSaAwJ Titles Frame no Book.png" descr="DSaAwJ Titles Frame no Book.png"/>
              <p:cNvPicPr>
                <a:picLocks/>
              </p:cNvPicPr>
              <p:nvPr/>
            </p:nvPicPr>
            <p:blipFill>
              <a:blip r:embed="rId12"/>
              <a:srcRect l="1550" r="12" b="84722"/>
              <a:stretch>
                <a:fillRect/>
              </a:stretch>
            </p:blipFill>
            <p:spPr>
              <a:xfrm>
                <a:off x="0" y="0"/>
                <a:ext cx="24384000" cy="2128762"/>
              </a:xfrm>
              <a:prstGeom prst="rect">
                <a:avLst/>
              </a:prstGeom>
              <a:ln w="12700" cap="flat">
                <a:noFill/>
                <a:miter lim="400000"/>
              </a:ln>
              <a:effectLst>
                <a:outerShdw blurRad="190500" dist="114300" dir="5400000" rotWithShape="0">
                  <a:srgbClr val="000000"/>
                </a:outerShdw>
              </a:effectLst>
            </p:spPr>
          </p:pic>
          <p:sp>
            <p:nvSpPr>
              <p:cNvPr id="3" name="Line"/>
              <p:cNvSpPr/>
              <p:nvPr/>
            </p:nvSpPr>
            <p:spPr>
              <a:xfrm flipV="1">
                <a:off x="22686605" y="1733535"/>
                <a:ext cx="1140090" cy="11"/>
              </a:xfrm>
              <a:prstGeom prst="line">
                <a:avLst/>
              </a:prstGeom>
              <a:noFill/>
              <a:ln w="12700" cap="flat">
                <a:solidFill>
                  <a:srgbClr val="668040"/>
                </a:solidFill>
                <a:prstDash val="solid"/>
                <a:miter lim="400000"/>
              </a:ln>
              <a:effectLst/>
            </p:spPr>
            <p:txBody>
              <a:bodyPr wrap="square" lIns="76200" tIns="76200" rIns="76200" bIns="76200" numCol="1" anchor="ctr">
                <a:noAutofit/>
              </a:bodyPr>
              <a:lstStyle/>
              <a:p>
                <a:pPr algn="l" defTabSz="685800">
                  <a:defRPr sz="1800">
                    <a:latin typeface="Helvetica"/>
                    <a:ea typeface="Helvetica"/>
                    <a:cs typeface="Helvetica"/>
                    <a:sym typeface="Helvetica"/>
                  </a:defRPr>
                </a:pPr>
                <a:endParaRPr/>
              </a:p>
            </p:txBody>
          </p:sp>
        </p:grpSp>
        <p:sp>
          <p:nvSpPr>
            <p:cNvPr id="5" name="Line"/>
            <p:cNvSpPr/>
            <p:nvPr/>
          </p:nvSpPr>
          <p:spPr>
            <a:xfrm flipV="1">
              <a:off x="22136100" y="0"/>
              <a:ext cx="0" cy="2133600"/>
            </a:xfrm>
            <a:prstGeom prst="line">
              <a:avLst/>
            </a:prstGeom>
            <a:noFill/>
            <a:ln w="12700" cap="flat">
              <a:solidFill>
                <a:srgbClr val="668040"/>
              </a:solidFill>
              <a:prstDash val="solid"/>
              <a:miter lim="400000"/>
            </a:ln>
            <a:effectLst/>
          </p:spPr>
          <p:txBody>
            <a:bodyPr wrap="square" lIns="76200" tIns="76200" rIns="76200" bIns="76200" numCol="1" anchor="ctr">
              <a:noAutofit/>
            </a:bodyPr>
            <a:lstStyle/>
            <a:p>
              <a:pPr algn="l" defTabSz="685800">
                <a:defRPr sz="1800">
                  <a:latin typeface="Helvetica"/>
                  <a:ea typeface="Helvetica"/>
                  <a:cs typeface="Helvetica"/>
                  <a:sym typeface="Helvetica"/>
                </a:defRPr>
              </a:pPr>
              <a:endParaRPr/>
            </a:p>
          </p:txBody>
        </p:sp>
      </p:grpSp>
      <p:pic>
        <p:nvPicPr>
          <p:cNvPr id="7" name="W&amp;M Keynote Background.tiff" descr="W&amp;M Keynote Background.tiff"/>
          <p:cNvPicPr>
            <a:picLocks noChangeAspect="1"/>
          </p:cNvPicPr>
          <p:nvPr/>
        </p:nvPicPr>
        <p:blipFill>
          <a:blip r:embed="rId11"/>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8" name="Title Text"/>
          <p:cNvSpPr txBox="1">
            <a:spLocks noGrp="1"/>
          </p:cNvSpPr>
          <p:nvPr>
            <p:ph type="title"/>
          </p:nvPr>
        </p:nvSpPr>
        <p:spPr>
          <a:xfrm>
            <a:off x="361950" y="0"/>
            <a:ext cx="21964650" cy="2095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p>
            <a:r>
              <a:t>Title Text</a:t>
            </a:r>
          </a:p>
        </p:txBody>
      </p:sp>
      <p:sp>
        <p:nvSpPr>
          <p:cNvPr id="9" name="Body Level One…"/>
          <p:cNvSpPr txBox="1">
            <a:spLocks noGrp="1"/>
          </p:cNvSpPr>
          <p:nvPr>
            <p:ph type="body" idx="1"/>
          </p:nvPr>
        </p:nvSpPr>
        <p:spPr>
          <a:xfrm>
            <a:off x="190500" y="2343150"/>
            <a:ext cx="24003000" cy="1131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buBlip>
                <a:blip r:embed="rId13"/>
              </a:buBlip>
            </a:lvl1pPr>
            <a:lvl2pPr marL="952500" indent="-571500">
              <a:buBlip>
                <a:blip r:embed="rId13"/>
              </a:buBlip>
              <a:defRPr sz="4800" b="0"/>
            </a:lvl2pPr>
            <a:lvl3pPr marL="1318846" indent="-556846">
              <a:buBlip>
                <a:blip r:embed="rId13"/>
              </a:buBlip>
              <a:defRPr sz="3800" b="0"/>
            </a:lvl3pPr>
            <a:lvl4pPr marL="1699846" indent="-556846">
              <a:buBlip>
                <a:blip r:embed="rId13"/>
              </a:buBlip>
              <a:defRPr sz="3800" b="0"/>
            </a:lvl4pPr>
            <a:lvl5pPr marL="2080846" indent="-556846">
              <a:buBlip>
                <a:blip r:embed="rId13"/>
              </a:buBlip>
              <a:defRPr sz="3800" b="0"/>
            </a:lvl5pPr>
          </a:lstStyle>
          <a:p>
            <a:r>
              <a:t>Body Level One</a:t>
            </a:r>
          </a:p>
          <a:p>
            <a:pPr lvl="1"/>
            <a:r>
              <a:t>Body Level Two</a:t>
            </a:r>
          </a:p>
          <a:p>
            <a:pPr lvl="2"/>
            <a:r>
              <a:t>Body Level Three</a:t>
            </a:r>
          </a:p>
          <a:p>
            <a:pPr lvl="3"/>
            <a:r>
              <a:t>Body Level Four</a:t>
            </a:r>
          </a:p>
          <a:p>
            <a:pPr lvl="4"/>
            <a:r>
              <a:t>Body Level Five</a:t>
            </a:r>
          </a:p>
        </p:txBody>
      </p:sp>
      <p:sp>
        <p:nvSpPr>
          <p:cNvPr id="10" name="Slide Number"/>
          <p:cNvSpPr txBox="1">
            <a:spLocks noGrp="1"/>
          </p:cNvSpPr>
          <p:nvPr>
            <p:ph type="sldNum" sz="quarter" idx="2"/>
          </p:nvPr>
        </p:nvSpPr>
        <p:spPr>
          <a:xfrm>
            <a:off x="11944349" y="13036550"/>
            <a:ext cx="469901" cy="508001"/>
          </a:xfrm>
          <a:prstGeom prst="rect">
            <a:avLst/>
          </a:prstGeom>
          <a:ln w="12700">
            <a:miter lim="400000"/>
          </a:ln>
        </p:spPr>
        <p:txBody>
          <a:bodyPr wrap="none" lIns="76200" tIns="76200" rIns="76200" bIns="76200" anchor="b">
            <a:spAutoFit/>
          </a:bodyPr>
          <a:lstStyle>
            <a:lvl1pPr>
              <a:defRPr sz="2400"/>
            </a:lvl1pPr>
          </a:lstStyle>
          <a:p>
            <a:fld id="{86CB4B4D-7CA3-9044-876B-883B54F8677D}" type="slidenum">
              <a:t>‹#›</a:t>
            </a:fld>
            <a:endParaRPr/>
          </a:p>
        </p:txBody>
      </p:sp>
      <p:sp>
        <p:nvSpPr>
          <p:cNvPr id="11" name="Content Placeholder 7">
            <a:extLst>
              <a:ext uri="{FF2B5EF4-FFF2-40B4-BE49-F238E27FC236}">
                <a16:creationId xmlns:a16="http://schemas.microsoft.com/office/drawing/2014/main" id="{5FC9414E-80F9-42DA-889A-DFE543AA7BCD}"/>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12" name="Picture 11">
            <a:extLst>
              <a:ext uri="{FF2B5EF4-FFF2-40B4-BE49-F238E27FC236}">
                <a16:creationId xmlns:a16="http://schemas.microsoft.com/office/drawing/2014/main" id="{A75081BA-E96E-4C48-A8F9-3AF0FD59C0B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1pPr>
      <a:lvl2pPr marL="0" marR="0" indent="45720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2pPr>
      <a:lvl3pPr marL="0" marR="0" indent="91440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3pPr>
      <a:lvl4pPr marL="0" marR="0" indent="137160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4pPr>
      <a:lvl5pPr marL="0" marR="0" indent="182880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5pPr>
      <a:lvl6pPr marL="0" marR="0" indent="228600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6pPr>
      <a:lvl7pPr marL="0" marR="0" indent="274320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7pPr>
      <a:lvl8pPr marL="0" marR="0" indent="320040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8pPr>
      <a:lvl9pPr marL="0" marR="0" indent="365760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9pPr>
    </p:titleStyle>
    <p:bodyStyle>
      <a:lvl1pPr marL="571500" marR="0" indent="-571500" algn="l" defTabSz="819150" rtl="0" latinLnBrk="0">
        <a:lnSpc>
          <a:spcPct val="100000"/>
        </a:lnSpc>
        <a:spcBef>
          <a:spcPts val="2700"/>
        </a:spcBef>
        <a:spcAft>
          <a:spcPts val="0"/>
        </a:spcAft>
        <a:buClrTx/>
        <a:buSzPct val="53000"/>
        <a:buFontTx/>
        <a:buBlip>
          <a:blip r:embed="rId13"/>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13"/>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13"/>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13"/>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13"/>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14"/>
        </a:buBlip>
        <a:tabLst/>
        <a:defRPr sz="5400" b="1" i="0" u="none" strike="noStrike" cap="none" spc="0" baseline="0">
          <a:solidFill>
            <a:srgbClr val="000000"/>
          </a:solidFill>
          <a:uFillTx/>
          <a:latin typeface="+mn-lt"/>
          <a:ea typeface="+mn-ea"/>
          <a:cs typeface="+mn-cs"/>
          <a:sym typeface="Optima"/>
        </a:defRPr>
      </a:lvl9pPr>
    </p:bodyStyle>
    <p:otherStyle>
      <a:lvl1pPr marL="0" marR="0" indent="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1pPr>
      <a:lvl2pPr marL="0" marR="0" indent="4572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2pPr>
      <a:lvl3pPr marL="0" marR="0" indent="9144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3pPr>
      <a:lvl4pPr marL="0" marR="0" indent="13716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4pPr>
      <a:lvl5pPr marL="0" marR="0" indent="18288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5pPr>
      <a:lvl6pPr marL="0" marR="0" indent="22860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6pPr>
      <a:lvl7pPr marL="0" marR="0" indent="27432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7pPr>
      <a:lvl8pPr marL="0" marR="0" indent="32004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8pPr>
      <a:lvl9pPr marL="0" marR="0" indent="365760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1.tif"/><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Measuring Efficiency"/>
          <p:cNvSpPr txBox="1">
            <a:spLocks noGrp="1"/>
          </p:cNvSpPr>
          <p:nvPr>
            <p:ph type="title"/>
          </p:nvPr>
        </p:nvSpPr>
        <p:spPr>
          <a:xfrm>
            <a:off x="5105400" y="5619750"/>
            <a:ext cx="14687550" cy="2095500"/>
          </a:xfrm>
          <a:prstGeom prst="rect">
            <a:avLst/>
          </a:prstGeom>
        </p:spPr>
        <p:txBody>
          <a:bodyPr/>
          <a:lstStyle/>
          <a:p>
            <a:r>
              <a:t>Measuring Efficiency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17"/>
                                        </p:tgtEl>
                                        <p:attrNameLst>
                                          <p:attrName>style.visibility</p:attrName>
                                        </p:attrNameLst>
                                      </p:cBhvr>
                                      <p:to>
                                        <p:strVal val="visible"/>
                                      </p:to>
                                    </p:set>
                                    <p:animEffect transition="in" filter="wipe(left)">
                                      <p:cBhvr>
                                        <p:cTn id="7" dur="7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owth-Rate Functions"/>
          <p:cNvSpPr txBox="1">
            <a:spLocks noGrp="1"/>
          </p:cNvSpPr>
          <p:nvPr>
            <p:ph type="title"/>
          </p:nvPr>
        </p:nvSpPr>
        <p:spPr>
          <a:prstGeom prst="rect">
            <a:avLst/>
          </a:prstGeom>
        </p:spPr>
        <p:txBody>
          <a:bodyPr/>
          <a:lstStyle/>
          <a:p>
            <a:r>
              <a:t>Growth-Rate Functions</a:t>
            </a:r>
          </a:p>
        </p:txBody>
      </p:sp>
      <p:sp>
        <p:nvSpPr>
          <p:cNvPr id="176" name="Number of operations required as a function of n"/>
          <p:cNvSpPr txBox="1">
            <a:spLocks noGrp="1"/>
          </p:cNvSpPr>
          <p:nvPr>
            <p:ph type="body" sz="quarter" idx="1"/>
          </p:nvPr>
        </p:nvSpPr>
        <p:spPr>
          <a:xfrm>
            <a:off x="190499" y="2352674"/>
            <a:ext cx="19316701" cy="1028701"/>
          </a:xfrm>
          <a:prstGeom prst="rect">
            <a:avLst/>
          </a:prstGeom>
        </p:spPr>
        <p:txBody>
          <a:bodyPr/>
          <a:lstStyle/>
          <a:p>
            <a:pPr>
              <a:buBlip>
                <a:blip r:embed="rId3"/>
              </a:buBlip>
            </a:pPr>
            <a:r>
              <a:t>Number of operations required as a function of </a:t>
            </a:r>
            <a:r>
              <a:rPr>
                <a:solidFill>
                  <a:srgbClr val="0433FF"/>
                </a:solidFill>
                <a:latin typeface="Courier New"/>
                <a:ea typeface="Courier New"/>
                <a:cs typeface="Courier New"/>
                <a:sym typeface="Courier New"/>
              </a:rPr>
              <a:t>n</a:t>
            </a:r>
          </a:p>
        </p:txBody>
      </p:sp>
      <p:graphicFrame>
        <p:nvGraphicFramePr>
          <p:cNvPr id="177" name="3D Area Chart"/>
          <p:cNvGraphicFramePr/>
          <p:nvPr>
            <p:extLst>
              <p:ext uri="{D42A27DB-BD31-4B8C-83A1-F6EECF244321}">
                <p14:modId xmlns:p14="http://schemas.microsoft.com/office/powerpoint/2010/main" val="2352493987"/>
              </p:ext>
            </p:extLst>
          </p:nvPr>
        </p:nvGraphicFramePr>
        <p:xfrm>
          <a:off x="-839856" y="3214217"/>
          <a:ext cx="23830123" cy="9653586"/>
        </p:xfrm>
        <a:graphic>
          <a:graphicData uri="http://schemas.openxmlformats.org/drawingml/2006/chart">
            <c:chart xmlns:c="http://schemas.openxmlformats.org/drawingml/2006/chart" xmlns:r="http://schemas.openxmlformats.org/officeDocument/2006/relationships" r:id="rId4"/>
          </a:graphicData>
        </a:graphic>
      </p:graphicFrame>
      <p:sp>
        <p:nvSpPr>
          <p:cNvPr id="178" name="3"/>
          <p:cNvSpPr/>
          <p:nvPr/>
        </p:nvSpPr>
        <p:spPr>
          <a:xfrm>
            <a:off x="6471096" y="3214217"/>
            <a:ext cx="582998"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defTabSz="533400">
              <a:defRPr b="1">
                <a:solidFill>
                  <a:srgbClr val="0433FF"/>
                </a:solidFill>
                <a:latin typeface="Courier New"/>
                <a:ea typeface="Courier New"/>
                <a:cs typeface="Courier New"/>
                <a:sym typeface="Courier New"/>
              </a:defRPr>
            </a:lvl1pPr>
          </a:lstStyle>
          <a:p>
            <a:r>
              <a:t>3</a:t>
            </a:r>
          </a:p>
        </p:txBody>
      </p:sp>
      <p:sp>
        <p:nvSpPr>
          <p:cNvPr id="179" name="n"/>
          <p:cNvSpPr/>
          <p:nvPr/>
        </p:nvSpPr>
        <p:spPr>
          <a:xfrm>
            <a:off x="6471096" y="4022902"/>
            <a:ext cx="582998"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defTabSz="533400">
              <a:defRPr b="1">
                <a:solidFill>
                  <a:srgbClr val="0433FF"/>
                </a:solidFill>
                <a:latin typeface="Courier New"/>
                <a:ea typeface="Courier New"/>
                <a:cs typeface="Courier New"/>
                <a:sym typeface="Courier New"/>
              </a:defRPr>
            </a:lvl1pPr>
          </a:lstStyle>
          <a:p>
            <a:r>
              <a:t>n</a:t>
            </a:r>
          </a:p>
        </p:txBody>
      </p:sp>
      <p:sp>
        <p:nvSpPr>
          <p:cNvPr id="180" name="(n2+n)/2"/>
          <p:cNvSpPr/>
          <p:nvPr/>
        </p:nvSpPr>
        <p:spPr>
          <a:xfrm>
            <a:off x="5600700" y="4898085"/>
            <a:ext cx="3326644"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lgn="l" defTabSz="533400">
              <a:defRPr b="1">
                <a:solidFill>
                  <a:srgbClr val="0433FF"/>
                </a:solidFill>
                <a:latin typeface="Courier New"/>
                <a:ea typeface="Courier New"/>
                <a:cs typeface="Courier New"/>
                <a:sym typeface="Courier New"/>
              </a:defRPr>
            </a:pPr>
            <a:r>
              <a:t>(n</a:t>
            </a:r>
            <a:r>
              <a:rPr baseline="31999"/>
              <a:t>2</a:t>
            </a:r>
            <a:r>
              <a:t>+n)/2</a:t>
            </a:r>
          </a:p>
        </p:txBody>
      </p:sp>
      <p:pic>
        <p:nvPicPr>
          <p:cNvPr id="181" name="Consider only the dominant term in each growth-rate function Consider only the dominant term in each growth-rate function " descr="Consider only the dominant term in each growth-rate function Consider only the dominant term in each growth-rate function "/>
          <p:cNvPicPr>
            <a:picLocks/>
          </p:cNvPicPr>
          <p:nvPr/>
        </p:nvPicPr>
        <p:blipFill>
          <a:blip r:embed="rId5"/>
          <a:stretch>
            <a:fillRect/>
          </a:stretch>
        </p:blipFill>
        <p:spPr>
          <a:xfrm>
            <a:off x="11925391" y="3414262"/>
            <a:ext cx="11071227" cy="2184401"/>
          </a:xfrm>
          <a:prstGeom prst="rect">
            <a:avLst/>
          </a:prstGeom>
          <a:effectLst>
            <a:outerShdw blurRad="381000" dir="2700000" rotWithShape="0">
              <a:srgbClr val="000000"/>
            </a:outerShdw>
          </a:effectLst>
        </p:spPr>
      </p:pic>
      <p:sp>
        <p:nvSpPr>
          <p:cNvPr id="182" name="Rounded Rectangle"/>
          <p:cNvSpPr/>
          <p:nvPr/>
        </p:nvSpPr>
        <p:spPr>
          <a:xfrm>
            <a:off x="209549" y="6286501"/>
            <a:ext cx="23964901" cy="5635206"/>
          </a:xfrm>
          <a:prstGeom prst="roundRect">
            <a:avLst>
              <a:gd name="adj" fmla="val 6661"/>
            </a:avLst>
          </a:prstGeom>
          <a:blipFill>
            <a:blip r:embed="rId6"/>
          </a:blipFill>
          <a:ln w="38100">
            <a:solidFill>
              <a:srgbClr val="000000"/>
            </a:solidFill>
            <a:miter lim="400000"/>
          </a:ln>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183" name="For very large n:"/>
          <p:cNvSpPr/>
          <p:nvPr/>
        </p:nvSpPr>
        <p:spPr>
          <a:xfrm>
            <a:off x="590047" y="6310213"/>
            <a:ext cx="5790320" cy="1109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defRPr sz="6200"/>
            </a:pPr>
            <a:r>
              <a:rPr dirty="0"/>
              <a:t>For very large </a:t>
            </a:r>
            <a:r>
              <a:rPr b="1" dirty="0">
                <a:solidFill>
                  <a:srgbClr val="0433FF"/>
                </a:solidFill>
                <a:latin typeface="Courier New"/>
                <a:ea typeface="Courier New"/>
                <a:cs typeface="Courier New"/>
                <a:sym typeface="Courier New"/>
              </a:rPr>
              <a:t>n</a:t>
            </a:r>
            <a:r>
              <a:rPr b="1" dirty="0">
                <a:latin typeface="Courier New"/>
                <a:ea typeface="Courier New"/>
                <a:cs typeface="Courier New"/>
                <a:sym typeface="Courier New"/>
              </a:rPr>
              <a:t>:</a:t>
            </a:r>
          </a:p>
        </p:txBody>
      </p:sp>
      <p:sp>
        <p:nvSpPr>
          <p:cNvPr id="184" name="n2 is much larger than n"/>
          <p:cNvSpPr/>
          <p:nvPr/>
        </p:nvSpPr>
        <p:spPr>
          <a:xfrm>
            <a:off x="1765832" y="7459166"/>
            <a:ext cx="7957337" cy="1109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defRPr sz="6200"/>
            </a:pPr>
            <a:r>
              <a:rPr b="1">
                <a:solidFill>
                  <a:srgbClr val="0433FF"/>
                </a:solidFill>
                <a:latin typeface="Courier New"/>
                <a:ea typeface="Courier New"/>
                <a:cs typeface="Courier New"/>
                <a:sym typeface="Courier New"/>
              </a:rPr>
              <a:t>n</a:t>
            </a:r>
            <a:r>
              <a:rPr b="1" baseline="31999">
                <a:solidFill>
                  <a:srgbClr val="0433FF"/>
                </a:solidFill>
                <a:latin typeface="Courier New"/>
                <a:ea typeface="Courier New"/>
                <a:cs typeface="Courier New"/>
                <a:sym typeface="Courier New"/>
              </a:rPr>
              <a:t>2</a:t>
            </a:r>
            <a:r>
              <a:t> is much larger than </a:t>
            </a:r>
            <a:r>
              <a:rPr b="1">
                <a:solidFill>
                  <a:srgbClr val="0433FF"/>
                </a:solidFill>
                <a:latin typeface="Courier New"/>
                <a:ea typeface="Courier New"/>
                <a:cs typeface="Courier New"/>
                <a:sym typeface="Courier New"/>
              </a:rPr>
              <a:t>n</a:t>
            </a:r>
          </a:p>
        </p:txBody>
      </p:sp>
      <p:sp>
        <p:nvSpPr>
          <p:cNvPr id="185" name="so (n2 + n)/2 behaves like n2/2"/>
          <p:cNvSpPr/>
          <p:nvPr/>
        </p:nvSpPr>
        <p:spPr>
          <a:xfrm>
            <a:off x="4431907" y="8608119"/>
            <a:ext cx="11478593" cy="1109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defRPr sz="6200"/>
            </a:pPr>
            <a:r>
              <a:t>so </a:t>
            </a:r>
            <a:r>
              <a:rPr b="1">
                <a:solidFill>
                  <a:srgbClr val="0433FF"/>
                </a:solidFill>
                <a:latin typeface="Courier New"/>
                <a:ea typeface="Courier New"/>
                <a:cs typeface="Courier New"/>
                <a:sym typeface="Courier New"/>
              </a:rPr>
              <a:t>(n</a:t>
            </a:r>
            <a:r>
              <a:rPr b="1" baseline="31999">
                <a:solidFill>
                  <a:srgbClr val="0433FF"/>
                </a:solidFill>
                <a:latin typeface="Courier New"/>
                <a:ea typeface="Courier New"/>
                <a:cs typeface="Courier New"/>
                <a:sym typeface="Courier New"/>
              </a:rPr>
              <a:t>2 </a:t>
            </a:r>
            <a:r>
              <a:rPr b="1">
                <a:solidFill>
                  <a:srgbClr val="0433FF"/>
                </a:solidFill>
                <a:latin typeface="Courier New"/>
                <a:ea typeface="Courier New"/>
                <a:cs typeface="Courier New"/>
                <a:sym typeface="Courier New"/>
              </a:rPr>
              <a:t>+ n)/2</a:t>
            </a:r>
            <a:r>
              <a:t> behaves like </a:t>
            </a:r>
            <a:r>
              <a:rPr b="1">
                <a:solidFill>
                  <a:srgbClr val="0433FF"/>
                </a:solidFill>
                <a:latin typeface="Courier New"/>
                <a:ea typeface="Courier New"/>
                <a:cs typeface="Courier New"/>
                <a:sym typeface="Courier New"/>
              </a:rPr>
              <a:t>n</a:t>
            </a:r>
            <a:r>
              <a:rPr b="1" baseline="31999">
                <a:solidFill>
                  <a:srgbClr val="0433FF"/>
                </a:solidFill>
                <a:latin typeface="Courier New"/>
                <a:ea typeface="Courier New"/>
                <a:cs typeface="Courier New"/>
                <a:sym typeface="Courier New"/>
              </a:rPr>
              <a:t>2</a:t>
            </a:r>
            <a:r>
              <a:rPr b="1">
                <a:solidFill>
                  <a:srgbClr val="0433FF"/>
                </a:solidFill>
                <a:latin typeface="Courier New"/>
                <a:ea typeface="Courier New"/>
                <a:cs typeface="Courier New"/>
                <a:sym typeface="Courier New"/>
              </a:rPr>
              <a:t>/2</a:t>
            </a:r>
          </a:p>
        </p:txBody>
      </p:sp>
      <p:sp>
        <p:nvSpPr>
          <p:cNvPr id="186" name="and n2/2 behaves like n2"/>
          <p:cNvSpPr/>
          <p:nvPr/>
        </p:nvSpPr>
        <p:spPr>
          <a:xfrm>
            <a:off x="8927343" y="9757072"/>
            <a:ext cx="10783004" cy="11090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spAutoFit/>
          </a:bodyPr>
          <a:lstStyle/>
          <a:p>
            <a:pPr>
              <a:defRPr sz="6200"/>
            </a:pPr>
            <a:r>
              <a:t>and </a:t>
            </a:r>
            <a:r>
              <a:rPr b="1">
                <a:solidFill>
                  <a:srgbClr val="0433FF"/>
                </a:solidFill>
                <a:latin typeface="Courier New"/>
                <a:ea typeface="Courier New"/>
                <a:cs typeface="Courier New"/>
                <a:sym typeface="Courier New"/>
              </a:rPr>
              <a:t>n</a:t>
            </a:r>
            <a:r>
              <a:rPr b="1" baseline="31999">
                <a:solidFill>
                  <a:srgbClr val="0433FF"/>
                </a:solidFill>
                <a:latin typeface="Courier New"/>
                <a:ea typeface="Courier New"/>
                <a:cs typeface="Courier New"/>
                <a:sym typeface="Courier New"/>
              </a:rPr>
              <a:t>2</a:t>
            </a:r>
            <a:r>
              <a:rPr b="1">
                <a:solidFill>
                  <a:srgbClr val="0433FF"/>
                </a:solidFill>
                <a:latin typeface="Courier New"/>
                <a:ea typeface="Courier New"/>
                <a:cs typeface="Courier New"/>
                <a:sym typeface="Courier New"/>
              </a:rPr>
              <a:t>/2</a:t>
            </a:r>
            <a:r>
              <a:rPr>
                <a:solidFill>
                  <a:srgbClr val="0433FF"/>
                </a:solidFill>
              </a:rPr>
              <a:t> </a:t>
            </a:r>
            <a:r>
              <a:t>behaves like </a:t>
            </a:r>
            <a:r>
              <a:rPr b="1">
                <a:solidFill>
                  <a:srgbClr val="0433FF"/>
                </a:solidFill>
                <a:latin typeface="Courier New"/>
                <a:ea typeface="Courier New"/>
                <a:cs typeface="Courier New"/>
                <a:sym typeface="Courier New"/>
              </a:rPr>
              <a:t>n</a:t>
            </a:r>
            <a:r>
              <a:rPr b="1" baseline="31999">
                <a:solidFill>
                  <a:srgbClr val="0433FF"/>
                </a:solidFill>
                <a:latin typeface="Courier New"/>
                <a:ea typeface="Courier New"/>
                <a:cs typeface="Courier New"/>
                <a:sym typeface="Courier New"/>
              </a:rPr>
              <a:t>2</a:t>
            </a:r>
          </a:p>
        </p:txBody>
      </p:sp>
      <p:sp>
        <p:nvSpPr>
          <p:cNvPr id="187" name="so n2/2 behaves like n2"/>
          <p:cNvSpPr/>
          <p:nvPr/>
        </p:nvSpPr>
        <p:spPr>
          <a:xfrm>
            <a:off x="15579218" y="10906025"/>
            <a:ext cx="7855964" cy="11090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defRPr sz="6200"/>
            </a:pPr>
            <a:r>
              <a:t>so </a:t>
            </a:r>
            <a:r>
              <a:rPr b="1">
                <a:solidFill>
                  <a:srgbClr val="0433FF"/>
                </a:solidFill>
                <a:latin typeface="Courier New"/>
                <a:ea typeface="Courier New"/>
                <a:cs typeface="Courier New"/>
                <a:sym typeface="Courier New"/>
              </a:rPr>
              <a:t>n</a:t>
            </a:r>
            <a:r>
              <a:rPr b="1" baseline="31999">
                <a:solidFill>
                  <a:srgbClr val="0433FF"/>
                </a:solidFill>
                <a:latin typeface="Courier New"/>
                <a:ea typeface="Courier New"/>
                <a:cs typeface="Courier New"/>
                <a:sym typeface="Courier New"/>
              </a:rPr>
              <a:t>2</a:t>
            </a:r>
            <a:r>
              <a:rPr b="1">
                <a:solidFill>
                  <a:srgbClr val="0433FF"/>
                </a:solidFill>
                <a:latin typeface="Courier New"/>
                <a:ea typeface="Courier New"/>
                <a:cs typeface="Courier New"/>
                <a:sym typeface="Courier New"/>
              </a:rPr>
              <a:t>/2</a:t>
            </a:r>
            <a:r>
              <a:t> behaves like </a:t>
            </a:r>
            <a:r>
              <a:rPr b="1">
                <a:solidFill>
                  <a:srgbClr val="0433FF"/>
                </a:solidFill>
                <a:latin typeface="Courier New"/>
                <a:ea typeface="Courier New"/>
                <a:cs typeface="Courier New"/>
                <a:sym typeface="Courier New"/>
              </a:rPr>
              <a:t>n</a:t>
            </a:r>
            <a:r>
              <a:rPr b="1" baseline="31999">
                <a:solidFill>
                  <a:srgbClr val="0433FF"/>
                </a:solidFill>
                <a:latin typeface="Courier New"/>
                <a:ea typeface="Courier New"/>
                <a:cs typeface="Courier New"/>
                <a:sym typeface="Courier New"/>
              </a:rPr>
              <a:t>2</a:t>
            </a:r>
          </a:p>
        </p:txBody>
      </p:sp>
      <p:sp>
        <p:nvSpPr>
          <p:cNvPr id="188" name="(n2+n)/2"/>
          <p:cNvSpPr/>
          <p:nvPr/>
        </p:nvSpPr>
        <p:spPr>
          <a:xfrm>
            <a:off x="5600700" y="4898085"/>
            <a:ext cx="3326644"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lgn="l" defTabSz="533400">
              <a:defRPr b="1">
                <a:solidFill>
                  <a:schemeClr val="accent5">
                    <a:lumOff val="-29866"/>
                  </a:schemeClr>
                </a:solidFill>
                <a:latin typeface="Courier New"/>
                <a:ea typeface="Courier New"/>
                <a:cs typeface="Courier New"/>
                <a:sym typeface="Courier New"/>
              </a:defRPr>
            </a:pPr>
            <a:r>
              <a:t>(n</a:t>
            </a:r>
            <a:r>
              <a:rPr baseline="31999"/>
              <a:t>2</a:t>
            </a:r>
            <a:r>
              <a:t>+n)/2</a:t>
            </a:r>
          </a:p>
        </p:txBody>
      </p:sp>
    </p:spTree>
  </p:cSld>
  <p:clrMapOvr>
    <a:masterClrMapping/>
  </p:clrMapOvr>
  <mc:AlternateContent xmlns:mc="http://schemas.openxmlformats.org/markup-compatibility/2006" xmlns:p14="http://schemas.microsoft.com/office/powerpoint/2010/main">
    <mc:Choice Requires="p14">
      <p:transition>
        <p:wipe dir="d"/>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88"/>
                                        </p:tgtEl>
                                        <p:attrNameLst>
                                          <p:attrName>style.visibility</p:attrName>
                                        </p:attrNameLst>
                                      </p:cBhvr>
                                      <p:to>
                                        <p:strVal val="visible"/>
                                      </p:to>
                                    </p:set>
                                    <p:animEffect transition="in" filter="wipe(left)">
                                      <p:cBhvr>
                                        <p:cTn id="7" dur="400"/>
                                        <p:tgtEl>
                                          <p:spTgt spid="188"/>
                                        </p:tgtEl>
                                      </p:cBhvr>
                                    </p:animEffect>
                                  </p:childTnLst>
                                </p:cTn>
                              </p:par>
                            </p:childTnLst>
                          </p:cTn>
                        </p:par>
                        <p:par>
                          <p:cTn id="8" fill="hold">
                            <p:stCondLst>
                              <p:cond delay="0"/>
                            </p:stCondLst>
                            <p:childTnLst>
                              <p:par>
                                <p:cTn id="9" presetID="-1" presetClass="path" presetSubtype="0" accel="50000" decel="50000" fill="hold" nodeType="afterEffect">
                                  <p:stCondLst>
                                    <p:cond delay="0"/>
                                  </p:stCondLst>
                                  <p:childTnLst>
                                    <p:animMotion origin="layout" path="M 0.000000 0.000000 L 0.188519 0.110952" pathEditMode="relative">
                                      <p:cBhvr>
                                        <p:cTn id="10" dur="1000" fill="hold"/>
                                        <p:tgtEl>
                                          <p:spTgt spid="188"/>
                                        </p:tgtEl>
                                        <p:attrNameLst>
                                          <p:attrName>ppt_x</p:attrName>
                                          <p:attrName>ppt_y</p:attrName>
                                        </p:attrNameLst>
                                      </p:cBhvr>
                                    </p:animMotion>
                                  </p:childTnLst>
                                </p:cTn>
                              </p:par>
                            </p:childTnLst>
                          </p:cTn>
                        </p:par>
                        <p:par>
                          <p:cTn id="11" fill="hold">
                            <p:stCondLst>
                              <p:cond delay="0"/>
                            </p:stCondLst>
                            <p:childTnLst>
                              <p:par>
                                <p:cTn id="12" presetID="6" presetClass="emph" presetSubtype="0" accel="50000" decel="50000" fill="hold" grpId="1" nodeType="withEffect">
                                  <p:stCondLst>
                                    <p:cond delay="0"/>
                                  </p:stCondLst>
                                  <p:childTnLst>
                                    <p:animScale>
                                      <p:cBhvr>
                                        <p:cTn id="13" dur="1000" fill="hold"/>
                                        <p:tgtEl>
                                          <p:spTgt spid="188"/>
                                        </p:tgtEl>
                                      </p:cBhvr>
                                      <p:by x="175649" y="175649"/>
                                    </p:animScale>
                                  </p:childTnLst>
                                </p:cTn>
                              </p:par>
                            </p:childTnLst>
                          </p:cTn>
                        </p:par>
                        <p:par>
                          <p:cTn id="14" fill="hold">
                            <p:stCondLst>
                              <p:cond delay="1000"/>
                            </p:stCondLst>
                            <p:childTnLst>
                              <p:par>
                                <p:cTn id="15" presetID="10" presetClass="entr" fill="hold" grpId="0" nodeType="afterEffect">
                                  <p:stCondLst>
                                    <p:cond delay="0"/>
                                  </p:stCondLst>
                                  <p:iterate>
                                    <p:tmAbs val="0"/>
                                  </p:iterate>
                                  <p:childTnLst>
                                    <p:set>
                                      <p:cBhvr>
                                        <p:cTn id="16" fill="hold"/>
                                        <p:tgtEl>
                                          <p:spTgt spid="181"/>
                                        </p:tgtEl>
                                        <p:attrNameLst>
                                          <p:attrName>style.visibility</p:attrName>
                                        </p:attrNameLst>
                                      </p:cBhvr>
                                      <p:to>
                                        <p:strVal val="visible"/>
                                      </p:to>
                                    </p:set>
                                    <p:animEffect transition="in" filter="fade">
                                      <p:cBhvr>
                                        <p:cTn id="17" dur="500"/>
                                        <p:tgtEl>
                                          <p:spTgt spid="1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p:tmAbs val="0"/>
                                  </p:iterate>
                                  <p:childTnLst>
                                    <p:set>
                                      <p:cBhvr>
                                        <p:cTn id="21" fill="hold"/>
                                        <p:tgtEl>
                                          <p:spTgt spid="183"/>
                                        </p:tgtEl>
                                        <p:attrNameLst>
                                          <p:attrName>style.visibility</p:attrName>
                                        </p:attrNameLst>
                                      </p:cBhvr>
                                      <p:to>
                                        <p:strVal val="visible"/>
                                      </p:to>
                                    </p:set>
                                    <p:animEffect transition="in" filter="wipe(left)">
                                      <p:cBhvr>
                                        <p:cTn id="22" dur="400"/>
                                        <p:tgtEl>
                                          <p:spTgt spid="183"/>
                                        </p:tgtEl>
                                      </p:cBhvr>
                                    </p:animEffect>
                                  </p:childTnLst>
                                </p:cTn>
                              </p:par>
                            </p:childTnLst>
                          </p:cTn>
                        </p:par>
                        <p:par>
                          <p:cTn id="23" fill="hold">
                            <p:stCondLst>
                              <p:cond delay="400"/>
                            </p:stCondLst>
                            <p:childTnLst>
                              <p:par>
                                <p:cTn id="24" presetID="22" presetClass="entr" presetSubtype="8" fill="hold" grpId="0" nodeType="afterEffect">
                                  <p:stCondLst>
                                    <p:cond delay="200"/>
                                  </p:stCondLst>
                                  <p:iterate>
                                    <p:tmAbs val="0"/>
                                  </p:iterate>
                                  <p:childTnLst>
                                    <p:set>
                                      <p:cBhvr>
                                        <p:cTn id="25" fill="hold"/>
                                        <p:tgtEl>
                                          <p:spTgt spid="184"/>
                                        </p:tgtEl>
                                        <p:attrNameLst>
                                          <p:attrName>style.visibility</p:attrName>
                                        </p:attrNameLst>
                                      </p:cBhvr>
                                      <p:to>
                                        <p:strVal val="visible"/>
                                      </p:to>
                                    </p:set>
                                    <p:animEffect transition="in" filter="wipe(left)">
                                      <p:cBhvr>
                                        <p:cTn id="26" dur="400"/>
                                        <p:tgtEl>
                                          <p:spTgt spid="18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85"/>
                                        </p:tgtEl>
                                        <p:attrNameLst>
                                          <p:attrName>style.visibility</p:attrName>
                                        </p:attrNameLst>
                                      </p:cBhvr>
                                      <p:to>
                                        <p:strVal val="visible"/>
                                      </p:to>
                                    </p:set>
                                    <p:animEffect transition="in" filter="wipe(left)">
                                      <p:cBhvr>
                                        <p:cTn id="31" dur="400"/>
                                        <p:tgtEl>
                                          <p:spTgt spid="18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iterate>
                                    <p:tmAbs val="0"/>
                                  </p:iterate>
                                  <p:childTnLst>
                                    <p:set>
                                      <p:cBhvr>
                                        <p:cTn id="35" fill="hold"/>
                                        <p:tgtEl>
                                          <p:spTgt spid="186"/>
                                        </p:tgtEl>
                                        <p:attrNameLst>
                                          <p:attrName>style.visibility</p:attrName>
                                        </p:attrNameLst>
                                      </p:cBhvr>
                                      <p:to>
                                        <p:strVal val="visible"/>
                                      </p:to>
                                    </p:set>
                                    <p:animEffect transition="in" filter="wipe(left)">
                                      <p:cBhvr>
                                        <p:cTn id="36" dur="400"/>
                                        <p:tgtEl>
                                          <p:spTgt spid="18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iterate>
                                    <p:tmAbs val="0"/>
                                  </p:iterate>
                                  <p:childTnLst>
                                    <p:set>
                                      <p:cBhvr>
                                        <p:cTn id="40" fill="hold"/>
                                        <p:tgtEl>
                                          <p:spTgt spid="187"/>
                                        </p:tgtEl>
                                        <p:attrNameLst>
                                          <p:attrName>style.visibility</p:attrName>
                                        </p:attrNameLst>
                                      </p:cBhvr>
                                      <p:to>
                                        <p:strVal val="visible"/>
                                      </p:to>
                                    </p:set>
                                    <p:animEffect transition="in" filter="wipe(left)">
                                      <p:cBhvr>
                                        <p:cTn id="41" dur="4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advAuto="0"/>
      <p:bldP spid="183" grpId="0" animBg="1" advAuto="0"/>
      <p:bldP spid="184" grpId="0" animBg="1" advAuto="0"/>
      <p:bldP spid="185" grpId="0" animBg="1" advAuto="0"/>
      <p:bldP spid="186" grpId="0" animBg="1" advAuto="0"/>
      <p:bldP spid="187" grpId="0" animBg="1" advAuto="0"/>
      <p:bldP spid="188" grpId="0" animBg="1" advAuto="0"/>
      <p:bldP spid="188"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Number of operations required as a function of n"/>
          <p:cNvSpPr txBox="1">
            <a:spLocks noGrp="1"/>
          </p:cNvSpPr>
          <p:nvPr>
            <p:ph type="body" sz="quarter" idx="1"/>
          </p:nvPr>
        </p:nvSpPr>
        <p:spPr>
          <a:xfrm>
            <a:off x="190499" y="2352674"/>
            <a:ext cx="19316701" cy="1028701"/>
          </a:xfrm>
          <a:prstGeom prst="rect">
            <a:avLst/>
          </a:prstGeom>
        </p:spPr>
        <p:txBody>
          <a:bodyPr/>
          <a:lstStyle/>
          <a:p>
            <a:pPr>
              <a:buBlip>
                <a:blip r:embed="rId3"/>
              </a:buBlip>
            </a:pPr>
            <a:r>
              <a:t>Number of operations required as a function of </a:t>
            </a:r>
            <a:r>
              <a:rPr>
                <a:solidFill>
                  <a:srgbClr val="0433FF"/>
                </a:solidFill>
                <a:latin typeface="Courier New"/>
                <a:ea typeface="Courier New"/>
                <a:cs typeface="Courier New"/>
                <a:sym typeface="Courier New"/>
              </a:rPr>
              <a:t>n</a:t>
            </a:r>
          </a:p>
        </p:txBody>
      </p:sp>
      <p:sp>
        <p:nvSpPr>
          <p:cNvPr id="193" name="Growth-Rate Functions"/>
          <p:cNvSpPr txBox="1">
            <a:spLocks noGrp="1"/>
          </p:cNvSpPr>
          <p:nvPr>
            <p:ph type="title"/>
          </p:nvPr>
        </p:nvSpPr>
        <p:spPr>
          <a:prstGeom prst="rect">
            <a:avLst/>
          </a:prstGeom>
        </p:spPr>
        <p:txBody>
          <a:bodyPr/>
          <a:lstStyle/>
          <a:p>
            <a:r>
              <a:t>Growth-Rate Functions</a:t>
            </a:r>
          </a:p>
        </p:txBody>
      </p:sp>
      <p:graphicFrame>
        <p:nvGraphicFramePr>
          <p:cNvPr id="194" name="Table 1"/>
          <p:cNvGraphicFramePr/>
          <p:nvPr>
            <p:extLst>
              <p:ext uri="{D42A27DB-BD31-4B8C-83A1-F6EECF244321}">
                <p14:modId xmlns:p14="http://schemas.microsoft.com/office/powerpoint/2010/main" val="749902820"/>
              </p:ext>
            </p:extLst>
          </p:nvPr>
        </p:nvGraphicFramePr>
        <p:xfrm>
          <a:off x="450850" y="5100863"/>
          <a:ext cx="23672796" cy="6092374"/>
        </p:xfrm>
        <a:graphic>
          <a:graphicData uri="http://schemas.openxmlformats.org/drawingml/2006/table">
            <a:tbl>
              <a:tblPr firstRow="1" firstCol="1">
                <a:tableStyleId>{4C3C2611-4C71-4FC5-86AE-919BDF0F9419}</a:tableStyleId>
              </a:tblPr>
              <a:tblGrid>
                <a:gridCol w="1769359">
                  <a:extLst>
                    <a:ext uri="{9D8B030D-6E8A-4147-A177-3AD203B41FA5}">
                      <a16:colId xmlns:a16="http://schemas.microsoft.com/office/drawing/2014/main" val="20000"/>
                    </a:ext>
                  </a:extLst>
                </a:gridCol>
                <a:gridCol w="2196444">
                  <a:extLst>
                    <a:ext uri="{9D8B030D-6E8A-4147-A177-3AD203B41FA5}">
                      <a16:colId xmlns:a16="http://schemas.microsoft.com/office/drawing/2014/main" val="20001"/>
                    </a:ext>
                  </a:extLst>
                </a:gridCol>
                <a:gridCol w="1860878">
                  <a:extLst>
                    <a:ext uri="{9D8B030D-6E8A-4147-A177-3AD203B41FA5}">
                      <a16:colId xmlns:a16="http://schemas.microsoft.com/office/drawing/2014/main" val="20002"/>
                    </a:ext>
                  </a:extLst>
                </a:gridCol>
                <a:gridCol w="2116998">
                  <a:extLst>
                    <a:ext uri="{9D8B030D-6E8A-4147-A177-3AD203B41FA5}">
                      <a16:colId xmlns:a16="http://schemas.microsoft.com/office/drawing/2014/main" val="20003"/>
                    </a:ext>
                  </a:extLst>
                </a:gridCol>
                <a:gridCol w="3069867">
                  <a:extLst>
                    <a:ext uri="{9D8B030D-6E8A-4147-A177-3AD203B41FA5}">
                      <a16:colId xmlns:a16="http://schemas.microsoft.com/office/drawing/2014/main" val="20004"/>
                    </a:ext>
                  </a:extLst>
                </a:gridCol>
                <a:gridCol w="3006572">
                  <a:extLst>
                    <a:ext uri="{9D8B030D-6E8A-4147-A177-3AD203B41FA5}">
                      <a16:colId xmlns:a16="http://schemas.microsoft.com/office/drawing/2014/main" val="20005"/>
                    </a:ext>
                  </a:extLst>
                </a:gridCol>
                <a:gridCol w="1930537">
                  <a:extLst>
                    <a:ext uri="{9D8B030D-6E8A-4147-A177-3AD203B41FA5}">
                      <a16:colId xmlns:a16="http://schemas.microsoft.com/office/drawing/2014/main" val="20006"/>
                    </a:ext>
                  </a:extLst>
                </a:gridCol>
                <a:gridCol w="2436905">
                  <a:extLst>
                    <a:ext uri="{9D8B030D-6E8A-4147-A177-3AD203B41FA5}">
                      <a16:colId xmlns:a16="http://schemas.microsoft.com/office/drawing/2014/main" val="20007"/>
                    </a:ext>
                  </a:extLst>
                </a:gridCol>
                <a:gridCol w="2405255">
                  <a:extLst>
                    <a:ext uri="{9D8B030D-6E8A-4147-A177-3AD203B41FA5}">
                      <a16:colId xmlns:a16="http://schemas.microsoft.com/office/drawing/2014/main" val="20008"/>
                    </a:ext>
                  </a:extLst>
                </a:gridCol>
                <a:gridCol w="2879981">
                  <a:extLst>
                    <a:ext uri="{9D8B030D-6E8A-4147-A177-3AD203B41FA5}">
                      <a16:colId xmlns:a16="http://schemas.microsoft.com/office/drawing/2014/main" val="20009"/>
                    </a:ext>
                  </a:extLst>
                </a:gridCol>
              </a:tblGrid>
              <a:tr h="870339">
                <a:tc>
                  <a:txBody>
                    <a:bodyPr/>
                    <a:lstStyle/>
                    <a:p>
                      <a:pPr defTabSz="914400">
                        <a:tabLst>
                          <a:tab pos="1066800" algn="l"/>
                        </a:tabLst>
                        <a:defRPr sz="1800" b="0">
                          <a:solidFill>
                            <a:srgbClr val="000000"/>
                          </a:solidFill>
                        </a:defRPr>
                      </a:pPr>
                      <a:r>
                        <a:rPr sz="3500" dirty="0">
                          <a:solidFill>
                            <a:srgbClr val="FFFFFF"/>
                          </a:solidFill>
                          <a:effectLst>
                            <a:outerShdw blurRad="63500" dist="25400" dir="2700000" rotWithShape="0">
                              <a:srgbClr val="000000">
                                <a:alpha val="70000"/>
                              </a:srgbClr>
                            </a:outerShdw>
                          </a:effectLst>
                          <a:latin typeface="Chalkboard SE Regular"/>
                          <a:ea typeface="Chalkboard SE Regular"/>
                          <a:cs typeface="Chalkboard SE Regular"/>
                          <a:sym typeface="Chalkboard SE Regular"/>
                        </a:rPr>
                        <a:t>n</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4"/>
                      <a:srcRect/>
                      <a:tile tx="0" ty="0" sx="100000" sy="100000" flip="none" algn="tl"/>
                    </a:blipFill>
                  </a:tcPr>
                </a:tc>
                <a:tc>
                  <a:txBody>
                    <a:bodyPr/>
                    <a:lstStyle/>
                    <a:p>
                      <a:pPr defTabSz="914400">
                        <a:tabLst>
                          <a:tab pos="1066800" algn="l"/>
                        </a:tabLst>
                        <a:defRPr sz="1800" b="0">
                          <a:solidFill>
                            <a:srgbClr val="000000"/>
                          </a:solidFill>
                        </a:defRPr>
                      </a:pPr>
                      <a:r>
                        <a:rPr sz="2500">
                          <a:solidFill>
                            <a:srgbClr val="FFFFFF"/>
                          </a:solidFill>
                          <a:effectLst>
                            <a:outerShdw blurRad="63500" dist="25400" dir="2700000" rotWithShape="0">
                              <a:srgbClr val="000000">
                                <a:alpha val="70000"/>
                              </a:srgbClr>
                            </a:outerShdw>
                          </a:effectLst>
                          <a:latin typeface="Chalkboard SE Bold"/>
                          <a:ea typeface="Chalkboard SE Bold"/>
                          <a:cs typeface="Chalkboard SE Bold"/>
                          <a:sym typeface="Chalkboard SE Bold"/>
                        </a:rPr>
                        <a:t>log(log n)</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4"/>
                      <a:srcRect/>
                      <a:tile tx="0" ty="0" sx="100000" sy="100000" flip="none" algn="tl"/>
                    </a:blipFill>
                  </a:tcPr>
                </a:tc>
                <a:tc>
                  <a:txBody>
                    <a:bodyPr/>
                    <a:lstStyle/>
                    <a:p>
                      <a:pPr defTabSz="914400">
                        <a:tabLst>
                          <a:tab pos="1066800" algn="l"/>
                        </a:tabLst>
                        <a:defRPr sz="1800" b="0">
                          <a:solidFill>
                            <a:srgbClr val="000000"/>
                          </a:solidFill>
                        </a:defRPr>
                      </a:pPr>
                      <a:r>
                        <a:rPr sz="3500">
                          <a:solidFill>
                            <a:srgbClr val="FFFFFF"/>
                          </a:solidFill>
                          <a:effectLst>
                            <a:outerShdw blurRad="63500" dist="25400" dir="2700000" rotWithShape="0">
                              <a:srgbClr val="000000">
                                <a:alpha val="70000"/>
                              </a:srgbClr>
                            </a:outerShdw>
                          </a:effectLst>
                          <a:latin typeface="Chalkboard SE Bold"/>
                          <a:ea typeface="Chalkboard SE Bold"/>
                          <a:cs typeface="Chalkboard SE Bold"/>
                          <a:sym typeface="Chalkboard SE Bold"/>
                        </a:rPr>
                        <a:t>log n</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4"/>
                      <a:srcRect/>
                      <a:tile tx="0" ty="0" sx="100000" sy="100000" flip="none" algn="tl"/>
                    </a:blipFill>
                  </a:tcPr>
                </a:tc>
                <a:tc>
                  <a:txBody>
                    <a:bodyPr/>
                    <a:lstStyle/>
                    <a:p>
                      <a:pPr defTabSz="914400">
                        <a:tabLst>
                          <a:tab pos="1066800" algn="l"/>
                        </a:tabLst>
                        <a:defRPr sz="4700" b="0">
                          <a:effectLst>
                            <a:outerShdw blurRad="63500" dist="25400" dir="2700000" rotWithShape="0">
                              <a:srgbClr val="000000">
                                <a:alpha val="70000"/>
                              </a:srgbClr>
                            </a:outerShdw>
                          </a:effectLst>
                          <a:latin typeface="Chalkboard SE Bold"/>
                          <a:ea typeface="Chalkboard SE Bold"/>
                          <a:cs typeface="Chalkboard SE Bold"/>
                          <a:sym typeface="Chalkboard SE Bold"/>
                        </a:defRPr>
                      </a:pPr>
                      <a:r>
                        <a:rPr sz="3500"/>
                        <a:t>log</a:t>
                      </a:r>
                      <a:r>
                        <a:rPr sz="3500" baseline="31999"/>
                        <a:t>2</a:t>
                      </a:r>
                      <a:r>
                        <a:rPr sz="3500"/>
                        <a:t> n</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4"/>
                      <a:srcRect/>
                      <a:tile tx="0" ty="0" sx="100000" sy="100000" flip="none" algn="tl"/>
                    </a:blipFill>
                  </a:tcPr>
                </a:tc>
                <a:tc>
                  <a:txBody>
                    <a:bodyPr/>
                    <a:lstStyle/>
                    <a:p>
                      <a:pPr defTabSz="914400">
                        <a:tabLst>
                          <a:tab pos="1066800" algn="l"/>
                        </a:tabLst>
                        <a:defRPr sz="1800" b="0">
                          <a:solidFill>
                            <a:srgbClr val="000000"/>
                          </a:solidFill>
                        </a:defRPr>
                      </a:pPr>
                      <a:r>
                        <a:rPr sz="3500">
                          <a:solidFill>
                            <a:srgbClr val="FFFFFF"/>
                          </a:solidFill>
                          <a:effectLst>
                            <a:outerShdw blurRad="63500" dist="25400" dir="2700000" rotWithShape="0">
                              <a:srgbClr val="000000">
                                <a:alpha val="70000"/>
                              </a:srgbClr>
                            </a:outerShdw>
                          </a:effectLst>
                          <a:latin typeface="Chalkboard SE Bold"/>
                          <a:ea typeface="Chalkboard SE Bold"/>
                          <a:cs typeface="Chalkboard SE Bold"/>
                          <a:sym typeface="Chalkboard SE Bold"/>
                        </a:rPr>
                        <a:t>n</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4"/>
                      <a:srcRect/>
                      <a:tile tx="0" ty="0" sx="100000" sy="100000" flip="none" algn="tl"/>
                    </a:blipFill>
                  </a:tcPr>
                </a:tc>
                <a:tc>
                  <a:txBody>
                    <a:bodyPr/>
                    <a:lstStyle/>
                    <a:p>
                      <a:pPr defTabSz="914400">
                        <a:tabLst>
                          <a:tab pos="1066800" algn="l"/>
                        </a:tabLst>
                        <a:defRPr sz="1800" b="0">
                          <a:solidFill>
                            <a:srgbClr val="000000"/>
                          </a:solidFill>
                        </a:defRPr>
                      </a:pPr>
                      <a:r>
                        <a:rPr sz="3500">
                          <a:solidFill>
                            <a:srgbClr val="FFFFFF"/>
                          </a:solidFill>
                          <a:effectLst>
                            <a:outerShdw blurRad="63500" dist="25400" dir="2700000" rotWithShape="0">
                              <a:srgbClr val="000000">
                                <a:alpha val="70000"/>
                              </a:srgbClr>
                            </a:outerShdw>
                          </a:effectLst>
                          <a:latin typeface="Chalkboard SE Bold"/>
                          <a:ea typeface="Chalkboard SE Bold"/>
                          <a:cs typeface="Chalkboard SE Bold"/>
                          <a:sym typeface="Chalkboard SE Bold"/>
                        </a:rPr>
                        <a:t>n log n</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4"/>
                      <a:srcRect/>
                      <a:tile tx="0" ty="0" sx="100000" sy="100000" flip="none" algn="tl"/>
                    </a:blipFill>
                  </a:tcPr>
                </a:tc>
                <a:tc>
                  <a:txBody>
                    <a:bodyPr/>
                    <a:lstStyle/>
                    <a:p>
                      <a:pPr defTabSz="914400">
                        <a:tabLst>
                          <a:tab pos="1066800" algn="l"/>
                        </a:tabLst>
                        <a:defRPr sz="4700" b="0">
                          <a:effectLst>
                            <a:outerShdw blurRad="63500" dist="25400" dir="2700000" rotWithShape="0">
                              <a:srgbClr val="000000">
                                <a:alpha val="70000"/>
                              </a:srgbClr>
                            </a:outerShdw>
                          </a:effectLst>
                          <a:latin typeface="Chalkboard SE Bold"/>
                          <a:ea typeface="Chalkboard SE Bold"/>
                          <a:cs typeface="Chalkboard SE Bold"/>
                          <a:sym typeface="Chalkboard SE Bold"/>
                        </a:defRPr>
                      </a:pPr>
                      <a:r>
                        <a:rPr sz="3500"/>
                        <a:t>n</a:t>
                      </a:r>
                      <a:r>
                        <a:rPr sz="3500" baseline="31999"/>
                        <a:t>2</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4"/>
                      <a:srcRect/>
                      <a:tile tx="0" ty="0" sx="100000" sy="100000" flip="none" algn="tl"/>
                    </a:blipFill>
                  </a:tcPr>
                </a:tc>
                <a:tc>
                  <a:txBody>
                    <a:bodyPr/>
                    <a:lstStyle/>
                    <a:p>
                      <a:pPr defTabSz="914400">
                        <a:tabLst>
                          <a:tab pos="1066800" algn="l"/>
                        </a:tabLst>
                        <a:defRPr sz="4700" b="0">
                          <a:effectLst>
                            <a:outerShdw blurRad="63500" dist="25400" dir="2700000" rotWithShape="0">
                              <a:srgbClr val="000000">
                                <a:alpha val="70000"/>
                              </a:srgbClr>
                            </a:outerShdw>
                          </a:effectLst>
                          <a:latin typeface="Chalkboard SE Bold"/>
                          <a:ea typeface="Chalkboard SE Bold"/>
                          <a:cs typeface="Chalkboard SE Bold"/>
                          <a:sym typeface="Chalkboard SE Bold"/>
                        </a:defRPr>
                      </a:pPr>
                      <a:r>
                        <a:rPr sz="3500"/>
                        <a:t>n</a:t>
                      </a:r>
                      <a:r>
                        <a:rPr sz="3500" baseline="31999"/>
                        <a:t>3</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4"/>
                      <a:srcRect/>
                      <a:tile tx="0" ty="0" sx="100000" sy="100000" flip="none" algn="tl"/>
                    </a:blipFill>
                  </a:tcPr>
                </a:tc>
                <a:tc>
                  <a:txBody>
                    <a:bodyPr/>
                    <a:lstStyle/>
                    <a:p>
                      <a:pPr defTabSz="914400">
                        <a:tabLst>
                          <a:tab pos="1066800" algn="l"/>
                        </a:tabLst>
                        <a:defRPr sz="4700" b="0">
                          <a:effectLst>
                            <a:outerShdw blurRad="63500" dist="25400" dir="2700000" rotWithShape="0">
                              <a:srgbClr val="000000">
                                <a:alpha val="70000"/>
                              </a:srgbClr>
                            </a:outerShdw>
                          </a:effectLst>
                          <a:latin typeface="Chalkboard SE Bold"/>
                          <a:ea typeface="Chalkboard SE Bold"/>
                          <a:cs typeface="Chalkboard SE Bold"/>
                          <a:sym typeface="Chalkboard SE Bold"/>
                        </a:defRPr>
                      </a:pPr>
                      <a:r>
                        <a:rPr sz="3500"/>
                        <a:t>2</a:t>
                      </a:r>
                      <a:r>
                        <a:rPr sz="3500" baseline="31999"/>
                        <a:t>n</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4"/>
                      <a:srcRect/>
                      <a:tile tx="0" ty="0" sx="100000" sy="100000" flip="none" algn="tl"/>
                    </a:blipFill>
                  </a:tcPr>
                </a:tc>
                <a:tc>
                  <a:txBody>
                    <a:bodyPr/>
                    <a:lstStyle/>
                    <a:p>
                      <a:pPr defTabSz="914400">
                        <a:tabLst>
                          <a:tab pos="1066800" algn="l"/>
                        </a:tabLst>
                        <a:defRPr sz="1800" b="0">
                          <a:solidFill>
                            <a:srgbClr val="000000"/>
                          </a:solidFill>
                        </a:defRPr>
                      </a:pPr>
                      <a:r>
                        <a:rPr sz="3500">
                          <a:solidFill>
                            <a:srgbClr val="FFFFFF"/>
                          </a:solidFill>
                          <a:effectLst>
                            <a:outerShdw blurRad="63500" dist="25400" dir="2700000" rotWithShape="0">
                              <a:srgbClr val="000000">
                                <a:alpha val="70000"/>
                              </a:srgbClr>
                            </a:outerShdw>
                          </a:effectLst>
                          <a:latin typeface="Chalkboard SE Bold"/>
                          <a:ea typeface="Chalkboard SE Bold"/>
                          <a:cs typeface="Chalkboard SE Bold"/>
                          <a:sym typeface="Chalkboard SE Bold"/>
                        </a:rPr>
                        <a:t>n!</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r h="870339">
                <a:tc>
                  <a:txBody>
                    <a:bodyPr/>
                    <a:lstStyle/>
                    <a:p>
                      <a:pPr defTabSz="914400">
                        <a:tabLst>
                          <a:tab pos="1066800" algn="l"/>
                        </a:tabLst>
                        <a:defRPr sz="1800" b="0">
                          <a:solidFill>
                            <a:srgbClr val="000000"/>
                          </a:solidFill>
                        </a:defRPr>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2</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3</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11</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33</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2</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3</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3</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5</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1"/>
                  </a:ext>
                </a:extLst>
              </a:tr>
              <a:tr h="870339">
                <a:tc>
                  <a:txBody>
                    <a:bodyPr/>
                    <a:lstStyle/>
                    <a:p>
                      <a:pPr defTabSz="914400">
                        <a:tabLst>
                          <a:tab pos="1066800" algn="l"/>
                        </a:tabLst>
                        <a:defRPr sz="1800" b="0">
                          <a:solidFill>
                            <a:srgbClr val="000000"/>
                          </a:solidFill>
                        </a:defRPr>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100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3</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7</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44</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100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664</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4</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6</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30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94</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extLst>
                  <a:ext uri="{0D108BD9-81ED-4DB2-BD59-A6C34878D82A}">
                    <a16:rowId xmlns:a16="http://schemas.microsoft.com/office/drawing/2014/main" val="10002"/>
                  </a:ext>
                </a:extLst>
              </a:tr>
              <a:tr h="870340">
                <a:tc>
                  <a:txBody>
                    <a:bodyPr/>
                    <a:lstStyle/>
                    <a:p>
                      <a:pPr defTabSz="914400">
                        <a:tabLst>
                          <a:tab pos="1066800" algn="l"/>
                        </a:tabLst>
                        <a:defRPr sz="1800" b="0">
                          <a:solidFill>
                            <a:srgbClr val="000000"/>
                          </a:solidFill>
                        </a:defRPr>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1,000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3</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99</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1,000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9,966</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6</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9</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301</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1435</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3"/>
                  </a:ext>
                </a:extLst>
              </a:tr>
              <a:tr h="870339">
                <a:tc>
                  <a:txBody>
                    <a:bodyPr/>
                    <a:lstStyle/>
                    <a:p>
                      <a:pPr defTabSz="914400">
                        <a:tabLst>
                          <a:tab pos="1066800" algn="l"/>
                        </a:tabLst>
                        <a:defRPr sz="4700" b="0">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4</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4</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13</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177</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10,000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132,877</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8</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12</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3010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19,335</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extLst>
                  <a:ext uri="{0D108BD9-81ED-4DB2-BD59-A6C34878D82A}">
                    <a16:rowId xmlns:a16="http://schemas.microsoft.com/office/drawing/2014/main" val="10004"/>
                  </a:ext>
                </a:extLst>
              </a:tr>
              <a:tr h="870338">
                <a:tc>
                  <a:txBody>
                    <a:bodyPr/>
                    <a:lstStyle/>
                    <a:p>
                      <a:pPr defTabSz="914400">
                        <a:tabLst>
                          <a:tab pos="1066800" algn="l"/>
                        </a:tabLst>
                        <a:defRPr sz="4700" b="0">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5</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4</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17</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276</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100,000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1,600,964</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10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15</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30,103</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243,338</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5"/>
                  </a:ext>
                </a:extLst>
              </a:tr>
              <a:tr h="870340">
                <a:tc>
                  <a:txBody>
                    <a:bodyPr/>
                    <a:lstStyle/>
                    <a:p>
                      <a:pPr defTabSz="914400">
                        <a:tabLst>
                          <a:tab pos="1066800" algn="l"/>
                        </a:tabLst>
                        <a:defRPr sz="4700" b="0">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6</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4</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20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397</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1,000,000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1800"/>
                      </a:pPr>
                      <a:r>
                        <a:rPr sz="35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rPr>
                        <a:t>19,931,569</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12</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18</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a:t>10</a:t>
                      </a:r>
                      <a:r>
                        <a:rPr sz="3500" baseline="31999"/>
                        <a:t>301,030</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914400">
                        <a:tabLst>
                          <a:tab pos="1066800" algn="l"/>
                        </a:tabLst>
                        <a:defRPr sz="4700">
                          <a:solidFill>
                            <a:srgbClr val="FFFFFF"/>
                          </a:solidFill>
                          <a:effectLst>
                            <a:outerShdw blurRad="63500" dist="50800" dir="2700000" rotWithShape="0">
                              <a:srgbClr val="000000"/>
                            </a:outerShdw>
                          </a:effectLst>
                          <a:latin typeface="Chalkboard SE Regular"/>
                          <a:ea typeface="Chalkboard SE Regular"/>
                          <a:cs typeface="Chalkboard SE Regular"/>
                          <a:sym typeface="Chalkboard SE Regular"/>
                        </a:defRPr>
                      </a:pPr>
                      <a:r>
                        <a:rPr sz="3500" dirty="0"/>
                        <a:t>10</a:t>
                      </a:r>
                      <a:r>
                        <a:rPr sz="3500" baseline="31999" dirty="0"/>
                        <a:t>2,9332369</a:t>
                      </a:r>
                    </a:p>
                  </a:txBody>
                  <a:tcPr marL="25400" marR="25400" marT="19084" marB="19084" anchor="ctr" horzOverflow="overflow">
                    <a:lnL w="38100">
                      <a:solidFill>
                        <a:srgbClr val="FFFFFF"/>
                      </a:solidFill>
                      <a:miter lim="400000"/>
                    </a:lnL>
                    <a:lnR w="381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extLst>
                  <a:ext uri="{0D108BD9-81ED-4DB2-BD59-A6C34878D82A}">
                    <a16:rowId xmlns:a16="http://schemas.microsoft.com/office/drawing/2014/main" val="10006"/>
                  </a:ext>
                </a:extLst>
              </a:tr>
            </a:tbl>
          </a:graphicData>
        </a:graphic>
      </p:graphicFrame>
      <p:sp>
        <p:nvSpPr>
          <p:cNvPr id="195" name="1 &lt; log2n &lt; n &lt; n * log2n &lt; n2 &lt; n3 &lt; 2n &lt; n!"/>
          <p:cNvSpPr/>
          <p:nvPr/>
        </p:nvSpPr>
        <p:spPr>
          <a:xfrm>
            <a:off x="3189424" y="11829211"/>
            <a:ext cx="18005153"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defRPr b="1">
                <a:latin typeface="Courier New"/>
                <a:ea typeface="Courier New"/>
                <a:cs typeface="Courier New"/>
                <a:sym typeface="Courier New"/>
              </a:defRPr>
            </a:pPr>
            <a:r>
              <a:rPr dirty="0"/>
              <a:t>1 &lt; log</a:t>
            </a:r>
            <a:r>
              <a:rPr baseline="-5999" dirty="0"/>
              <a:t>2</a:t>
            </a:r>
            <a:r>
              <a:rPr dirty="0"/>
              <a:t>n &lt; n &lt; n * log</a:t>
            </a:r>
            <a:r>
              <a:rPr baseline="-5999" dirty="0"/>
              <a:t>2</a:t>
            </a:r>
            <a:r>
              <a:rPr dirty="0"/>
              <a:t>n &lt; n</a:t>
            </a:r>
            <a:r>
              <a:rPr baseline="31999" dirty="0"/>
              <a:t>2</a:t>
            </a:r>
            <a:r>
              <a:rPr dirty="0"/>
              <a:t> &lt; n</a:t>
            </a:r>
            <a:r>
              <a:rPr baseline="31999" dirty="0"/>
              <a:t>3</a:t>
            </a:r>
            <a:r>
              <a:rPr dirty="0"/>
              <a:t> &lt; 2</a:t>
            </a:r>
            <a:r>
              <a:rPr baseline="31999" dirty="0"/>
              <a:t>n</a:t>
            </a:r>
            <a:r>
              <a:rPr dirty="0"/>
              <a:t> &lt; n!</a:t>
            </a:r>
          </a:p>
        </p:txBody>
      </p:sp>
      <p:grpSp>
        <p:nvGrpSpPr>
          <p:cNvPr id="198" name="fig09_03b.png"/>
          <p:cNvGrpSpPr/>
          <p:nvPr/>
        </p:nvGrpSpPr>
        <p:grpSpPr>
          <a:xfrm>
            <a:off x="4435077" y="3580894"/>
            <a:ext cx="15513845" cy="7608313"/>
            <a:chOff x="0" y="0"/>
            <a:chExt cx="15513843" cy="10126662"/>
          </a:xfrm>
        </p:grpSpPr>
        <p:pic>
          <p:nvPicPr>
            <p:cNvPr id="197" name="fig09_03b.png" descr="fig09_03b.png"/>
            <p:cNvPicPr>
              <a:picLocks noChangeAspect="1"/>
            </p:cNvPicPr>
            <p:nvPr/>
          </p:nvPicPr>
          <p:blipFill>
            <a:blip r:embed="rId7"/>
            <a:srcRect t="4304"/>
            <a:stretch>
              <a:fillRect/>
            </a:stretch>
          </p:blipFill>
          <p:spPr>
            <a:xfrm>
              <a:off x="76306" y="76200"/>
              <a:ext cx="15361483" cy="9974104"/>
            </a:xfrm>
            <a:prstGeom prst="rect">
              <a:avLst/>
            </a:prstGeom>
            <a:ln>
              <a:noFill/>
            </a:ln>
            <a:effectLst/>
          </p:spPr>
        </p:pic>
        <p:pic>
          <p:nvPicPr>
            <p:cNvPr id="196" name="fig09_03b.png" descr="fig09_03b.png"/>
            <p:cNvPicPr>
              <a:picLocks/>
            </p:cNvPicPr>
            <p:nvPr/>
          </p:nvPicPr>
          <p:blipFill>
            <a:blip r:embed="rId8"/>
            <a:stretch>
              <a:fillRect/>
            </a:stretch>
          </p:blipFill>
          <p:spPr>
            <a:xfrm>
              <a:off x="0" y="0"/>
              <a:ext cx="15513844" cy="10126663"/>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wipe dir="d"/>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iterate>
                                    <p:tmAbs val="0"/>
                                  </p:iterate>
                                  <p:childTnLst>
                                    <p:set>
                                      <p:cBhvr>
                                        <p:cTn id="6" fill="hold"/>
                                        <p:tgtEl>
                                          <p:spTgt spid="194"/>
                                        </p:tgtEl>
                                        <p:attrNameLst>
                                          <p:attrName>style.visibility</p:attrName>
                                        </p:attrNameLst>
                                      </p:cBhvr>
                                      <p:to>
                                        <p:strVal val="visible"/>
                                      </p:to>
                                    </p:set>
                                    <p:animEffect transition="in" filter="blinds(horizontal)">
                                      <p:cBhvr>
                                        <p:cTn id="7" dur="5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19" presetClass="exit" presetSubtype="10" fill="hold" grpId="1" nodeType="clickEffect">
                                  <p:stCondLst>
                                    <p:cond delay="0"/>
                                  </p:stCondLst>
                                  <p:iterate>
                                    <p:tmAbs val="0"/>
                                  </p:iterate>
                                  <p:childTnLst>
                                    <p:anim calcmode="lin" valueType="num">
                                      <p:cBhvr>
                                        <p:cTn id="11" dur="1000" fill="hold"/>
                                        <p:tgtEl>
                                          <p:spTgt spid="194"/>
                                        </p:tgtEl>
                                        <p:attrNameLst>
                                          <p:attrName>ppt_h</p:attrName>
                                        </p:attrNameLst>
                                      </p:cBhvr>
                                      <p:tavLst>
                                        <p:tav tm="0">
                                          <p:val>
                                            <p:strVal val="ppt_h"/>
                                          </p:val>
                                        </p:tav>
                                        <p:tav tm="100000">
                                          <p:val>
                                            <p:strVal val="ppt_h"/>
                                          </p:val>
                                        </p:tav>
                                      </p:tavLst>
                                    </p:anim>
                                    <p:anim calcmode="lin" valueType="num">
                                      <p:cBhvr>
                                        <p:cTn id="12" dur="1000" fill="hold"/>
                                        <p:tgtEl>
                                          <p:spTgt spid="19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3" fill="hold">
                                          <p:stCondLst>
                                            <p:cond delay="999"/>
                                          </p:stCondLst>
                                        </p:cTn>
                                        <p:tgtEl>
                                          <p:spTgt spid="194"/>
                                        </p:tgtEl>
                                        <p:attrNameLst>
                                          <p:attrName>style.visibility</p:attrName>
                                        </p:attrNameLst>
                                      </p:cBhvr>
                                      <p:to>
                                        <p:strVal val="hidden"/>
                                      </p:to>
                                    </p:set>
                                  </p:childTnLst>
                                </p:cTn>
                              </p:par>
                            </p:childTnLst>
                          </p:cTn>
                        </p:par>
                        <p:par>
                          <p:cTn id="14" fill="hold">
                            <p:stCondLst>
                              <p:cond delay="1000"/>
                            </p:stCondLst>
                            <p:childTnLst>
                              <p:par>
                                <p:cTn id="15" presetID="19" presetClass="entr" presetSubtype="10" fill="hold" grpId="0" nodeType="afterEffect">
                                  <p:stCondLst>
                                    <p:cond delay="0"/>
                                  </p:stCondLst>
                                  <p:iterate>
                                    <p:tmAbs val="0"/>
                                  </p:iterate>
                                  <p:childTnLst>
                                    <p:set>
                                      <p:cBhvr>
                                        <p:cTn id="16" fill="hold"/>
                                        <p:tgtEl>
                                          <p:spTgt spid="198"/>
                                        </p:tgtEl>
                                        <p:attrNameLst>
                                          <p:attrName>style.visibility</p:attrName>
                                        </p:attrNameLst>
                                      </p:cBhvr>
                                      <p:to>
                                        <p:strVal val="visible"/>
                                      </p:to>
                                    </p:set>
                                    <p:anim calcmode="lin" valueType="num">
                                      <p:cBhvr>
                                        <p:cTn id="17" dur="1000" fill="hold"/>
                                        <p:tgtEl>
                                          <p:spTgt spid="198"/>
                                        </p:tgtEl>
                                        <p:attrNameLst>
                                          <p:attrName>ppt_w</p:attrName>
                                        </p:attrNameLst>
                                      </p:cBhvr>
                                      <p:tavLst>
                                        <p:tav tm="0" fmla="#ppt_w*sin(2.5*pi*$)">
                                          <p:val>
                                            <p:fltVal val="0"/>
                                          </p:val>
                                        </p:tav>
                                        <p:tav tm="100000">
                                          <p:val>
                                            <p:fltVal val="1"/>
                                          </p:val>
                                        </p:tav>
                                      </p:tavLst>
                                    </p:anim>
                                    <p:anim calcmode="lin" valueType="num">
                                      <p:cBhvr>
                                        <p:cTn id="18" dur="1000" fill="hold"/>
                                        <p:tgtEl>
                                          <p:spTgt spid="198"/>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xit" fill="hold" grpId="0" nodeType="afterEffect">
                                  <p:stCondLst>
                                    <p:cond delay="0"/>
                                  </p:stCondLst>
                                  <p:iterate>
                                    <p:tmAbs val="0"/>
                                  </p:iterate>
                                  <p:childTnLst>
                                    <p:animEffect transition="out" filter="fade">
                                      <p:cBhvr>
                                        <p:cTn id="21" dur="1000" fill="hold"/>
                                        <p:tgtEl>
                                          <p:spTgt spid="192"/>
                                        </p:tgtEl>
                                      </p:cBhvr>
                                    </p:animEffect>
                                    <p:set>
                                      <p:cBhvr>
                                        <p:cTn id="22" fill="hold">
                                          <p:stCondLst>
                                            <p:cond delay="999"/>
                                          </p:stCondLst>
                                        </p:cTn>
                                        <p:tgtEl>
                                          <p:spTgt spid="192"/>
                                        </p:tgtEl>
                                        <p:attrNameLst>
                                          <p:attrName>style.visibility</p:attrName>
                                        </p:attrNameLst>
                                      </p:cBhvr>
                                      <p:to>
                                        <p:strVal val="hidden"/>
                                      </p:to>
                                    </p:set>
                                  </p:childTnLst>
                                </p:cTn>
                              </p:par>
                            </p:childTnLst>
                          </p:cTn>
                        </p:par>
                        <p:par>
                          <p:cTn id="23" fill="hold">
                            <p:stCondLst>
                              <p:cond delay="3000"/>
                            </p:stCondLst>
                            <p:childTnLst>
                              <p:par>
                                <p:cTn id="24" presetID="10" presetClass="entr" fill="hold" grpId="0" nodeType="afterEffect">
                                  <p:stCondLst>
                                    <p:cond delay="0"/>
                                  </p:stCondLst>
                                  <p:iterate>
                                    <p:tmAbs val="0"/>
                                  </p:iterate>
                                  <p:childTnLst>
                                    <p:set>
                                      <p:cBhvr>
                                        <p:cTn id="25" fill="hold"/>
                                        <p:tgtEl>
                                          <p:spTgt spid="195"/>
                                        </p:tgtEl>
                                        <p:attrNameLst>
                                          <p:attrName>style.visibility</p:attrName>
                                        </p:attrNameLst>
                                      </p:cBhvr>
                                      <p:to>
                                        <p:strVal val="visible"/>
                                      </p:to>
                                    </p:set>
                                    <p:animEffect transition="in" filter="fade">
                                      <p:cBhvr>
                                        <p:cTn id="26"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advAuto="0"/>
      <p:bldP spid="194" grpId="0" animBg="1" advAuto="0"/>
      <p:bldP spid="194" grpId="1" animBg="1" advAuto="0"/>
      <p:bldP spid="195" grpId="0" animBg="1" advAuto="0"/>
      <p:bldP spid="198"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presenting Algorithm Complexity"/>
          <p:cNvSpPr txBox="1">
            <a:spLocks noGrp="1"/>
          </p:cNvSpPr>
          <p:nvPr>
            <p:ph type="title"/>
          </p:nvPr>
        </p:nvSpPr>
        <p:spPr>
          <a:xfrm>
            <a:off x="361949" y="-1"/>
            <a:ext cx="23799404" cy="2095501"/>
          </a:xfrm>
          <a:prstGeom prst="rect">
            <a:avLst/>
          </a:prstGeom>
        </p:spPr>
        <p:txBody>
          <a:bodyPr/>
          <a:lstStyle/>
          <a:p>
            <a:r>
              <a:t>Representing Algorithm Complexity</a:t>
            </a:r>
          </a:p>
        </p:txBody>
      </p:sp>
      <p:sp>
        <p:nvSpPr>
          <p:cNvPr id="203" name="Big O notation…"/>
          <p:cNvSpPr txBox="1">
            <a:spLocks noGrp="1"/>
          </p:cNvSpPr>
          <p:nvPr>
            <p:ph type="body" idx="1"/>
          </p:nvPr>
        </p:nvSpPr>
        <p:spPr>
          <a:prstGeom prst="rect">
            <a:avLst/>
          </a:prstGeom>
        </p:spPr>
        <p:txBody>
          <a:bodyPr/>
          <a:lstStyle/>
          <a:p>
            <a:pPr marL="571499" indent="-571499">
              <a:buBlip>
                <a:blip r:embed="rId3"/>
              </a:buBlip>
              <a:defRPr sz="6600"/>
            </a:pPr>
            <a:r>
              <a:t>Big O notation</a:t>
            </a:r>
          </a:p>
          <a:p>
            <a:pPr marL="952499" lvl="1" indent="-571499">
              <a:buBlip>
                <a:blip r:embed="rId3"/>
              </a:buBlip>
              <a:defRPr sz="6000"/>
            </a:pPr>
            <a:r>
              <a:t>Order of at most </a:t>
            </a:r>
            <a:r>
              <a:rPr b="1" i="1">
                <a:latin typeface="Courier New"/>
                <a:ea typeface="Courier New"/>
                <a:cs typeface="Courier New"/>
                <a:sym typeface="Courier New"/>
              </a:rPr>
              <a:t>n</a:t>
            </a:r>
          </a:p>
        </p:txBody>
      </p:sp>
      <p:graphicFrame>
        <p:nvGraphicFramePr>
          <p:cNvPr id="204" name="Table 1"/>
          <p:cNvGraphicFramePr/>
          <p:nvPr/>
        </p:nvGraphicFramePr>
        <p:xfrm>
          <a:off x="754508" y="9627812"/>
          <a:ext cx="22589700" cy="2251383"/>
        </p:xfrm>
        <a:graphic>
          <a:graphicData uri="http://schemas.openxmlformats.org/drawingml/2006/table">
            <a:tbl>
              <a:tblPr>
                <a:tableStyleId>{4C3C2611-4C71-4FC5-86AE-919BDF0F9419}</a:tableStyleId>
              </a:tblPr>
              <a:tblGrid>
                <a:gridCol w="5310323">
                  <a:extLst>
                    <a:ext uri="{9D8B030D-6E8A-4147-A177-3AD203B41FA5}">
                      <a16:colId xmlns:a16="http://schemas.microsoft.com/office/drawing/2014/main" val="20000"/>
                    </a:ext>
                  </a:extLst>
                </a:gridCol>
                <a:gridCol w="5466941">
                  <a:extLst>
                    <a:ext uri="{9D8B030D-6E8A-4147-A177-3AD203B41FA5}">
                      <a16:colId xmlns:a16="http://schemas.microsoft.com/office/drawing/2014/main" val="20001"/>
                    </a:ext>
                  </a:extLst>
                </a:gridCol>
                <a:gridCol w="6064227">
                  <a:extLst>
                    <a:ext uri="{9D8B030D-6E8A-4147-A177-3AD203B41FA5}">
                      <a16:colId xmlns:a16="http://schemas.microsoft.com/office/drawing/2014/main" val="20002"/>
                    </a:ext>
                  </a:extLst>
                </a:gridCol>
                <a:gridCol w="5748209">
                  <a:extLst>
                    <a:ext uri="{9D8B030D-6E8A-4147-A177-3AD203B41FA5}">
                      <a16:colId xmlns:a16="http://schemas.microsoft.com/office/drawing/2014/main" val="20003"/>
                    </a:ext>
                  </a:extLst>
                </a:gridCol>
              </a:tblGrid>
              <a:tr h="889943">
                <a:tc>
                  <a:txBody>
                    <a:bodyPr/>
                    <a:lstStyle/>
                    <a:p>
                      <a:pPr algn="l" defTabSz="685800">
                        <a:lnSpc>
                          <a:spcPts val="4500"/>
                        </a:lnSpc>
                        <a:tabLst>
                          <a:tab pos="1257300" algn="l"/>
                        </a:tabLst>
                        <a:defRPr sz="1800"/>
                      </a:pPr>
                      <a:r>
                        <a:rPr sz="38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 Total Operations</a:t>
                      </a:r>
                    </a:p>
                  </a:txBody>
                  <a:tcPr marL="76200" marR="76200" marT="76200" marB="76200" anchor="ctr" horzOverflow="overflow">
                    <a:lnL w="76200">
                      <a:solidFill>
                        <a:srgbClr val="FFFFFF"/>
                      </a:solidFill>
                      <a:miter lim="400000"/>
                    </a:lnL>
                    <a:lnR w="63500">
                      <a:solidFill>
                        <a:srgbClr val="FFFFFF"/>
                      </a:solidFill>
                      <a:miter lim="400000"/>
                    </a:lnR>
                    <a:lnT w="38100">
                      <a:solidFill>
                        <a:srgbClr val="FFFB00"/>
                      </a:solidFill>
                      <a:miter lim="400000"/>
                    </a:lnT>
                    <a:lnB w="76200">
                      <a:solidFill>
                        <a:srgbClr val="FFFFFF"/>
                      </a:solidFill>
                      <a:miter lim="400000"/>
                    </a:lnB>
                    <a:blipFill rotWithShape="1">
                      <a:blip r:embed="rId4"/>
                      <a:srcRect/>
                      <a:tile tx="0" ty="0" sx="100000" sy="100000" flip="none" algn="tl"/>
                    </a:blipFill>
                  </a:tcPr>
                </a:tc>
                <a:tc>
                  <a:txBody>
                    <a:bodyPr/>
                    <a:lstStyle/>
                    <a:p>
                      <a:pPr defTabSz="685800">
                        <a:lnSpc>
                          <a:spcPts val="4500"/>
                        </a:lnSpc>
                        <a:tabLst>
                          <a:tab pos="1257300" algn="l"/>
                        </a:tabLst>
                        <a:defRPr sz="1800"/>
                      </a:pPr>
                      <a:r>
                        <a:rPr sz="3800" b="1">
                          <a:solidFill>
                            <a:srgbClr val="FFFB00"/>
                          </a:solidFill>
                          <a:effectLst>
                            <a:outerShdw blurRad="12700" dist="25400" dir="2642292" rotWithShape="0">
                              <a:srgbClr val="000000"/>
                            </a:outerShdw>
                          </a:effectLst>
                          <a:latin typeface="Courier New"/>
                          <a:ea typeface="Courier New"/>
                          <a:cs typeface="Courier New"/>
                          <a:sym typeface="Courier New"/>
                        </a:rPr>
                        <a:t>n</a:t>
                      </a:r>
                    </a:p>
                  </a:txBody>
                  <a:tcPr marL="38100" marR="38100" marT="38100" marB="38100" anchor="ctr" horzOverflow="overflow">
                    <a:lnL w="63500">
                      <a:solidFill>
                        <a:srgbClr val="FFFFFF"/>
                      </a:solidFill>
                      <a:miter lim="400000"/>
                    </a:lnL>
                    <a:lnR w="63500">
                      <a:solidFill>
                        <a:srgbClr val="FFFFFF"/>
                      </a:solidFill>
                      <a:miter lim="400000"/>
                    </a:lnR>
                    <a:lnT w="38100">
                      <a:solidFill>
                        <a:srgbClr val="FFFB00"/>
                      </a:solidFill>
                      <a:miter lim="400000"/>
                    </a:lnT>
                    <a:lnB w="76200">
                      <a:solidFill>
                        <a:srgbClr val="FFFFFF"/>
                      </a:solidFill>
                      <a:miter lim="400000"/>
                    </a:lnB>
                    <a:blipFill rotWithShape="1">
                      <a:blip r:embed="rId5"/>
                      <a:srcRect/>
                      <a:tile tx="0" ty="0" sx="100000" sy="100000" flip="none" algn="tl"/>
                    </a:blipFill>
                  </a:tcPr>
                </a:tc>
                <a:tc>
                  <a:txBody>
                    <a:bodyPr/>
                    <a:lstStyle/>
                    <a:p>
                      <a:pPr defTabSz="685800">
                        <a:lnSpc>
                          <a:spcPts val="4500"/>
                        </a:lnSpc>
                        <a:tabLst>
                          <a:tab pos="1257300" algn="l"/>
                        </a:tabLst>
                        <a:defRPr sz="3800" b="1">
                          <a:solidFill>
                            <a:srgbClr val="FFFB00"/>
                          </a:solidFill>
                          <a:effectLst>
                            <a:outerShdw blurRad="12700" dist="25400" dir="2642292" rotWithShape="0">
                              <a:srgbClr val="000000"/>
                            </a:outerShdw>
                          </a:effectLst>
                          <a:latin typeface="Courier New"/>
                          <a:ea typeface="Courier New"/>
                          <a:cs typeface="Courier New"/>
                          <a:sym typeface="Courier New"/>
                        </a:defRPr>
                      </a:pPr>
                      <a:r>
                        <a:t>(n</a:t>
                      </a:r>
                      <a:r>
                        <a:rPr baseline="31999"/>
                        <a:t>2</a:t>
                      </a:r>
                      <a:r>
                        <a:t> + n)/2</a:t>
                      </a:r>
                    </a:p>
                  </a:txBody>
                  <a:tcPr marL="38100" marR="38100" marT="38100" marB="38100" anchor="ctr" horzOverflow="overflow">
                    <a:lnL w="63500">
                      <a:solidFill>
                        <a:srgbClr val="FFFFFF"/>
                      </a:solidFill>
                      <a:miter lim="400000"/>
                    </a:lnL>
                    <a:lnR w="63500">
                      <a:solidFill>
                        <a:srgbClr val="FFFFFF"/>
                      </a:solidFill>
                      <a:miter lim="400000"/>
                    </a:lnR>
                    <a:lnT w="38100">
                      <a:solidFill>
                        <a:srgbClr val="FFFB00"/>
                      </a:solidFill>
                      <a:miter lim="400000"/>
                    </a:lnT>
                    <a:lnB w="76200">
                      <a:solidFill>
                        <a:srgbClr val="FFFFFF"/>
                      </a:solidFill>
                      <a:miter lim="400000"/>
                    </a:lnB>
                    <a:blipFill rotWithShape="1">
                      <a:blip r:embed="rId5"/>
                      <a:srcRect/>
                      <a:tile tx="0" ty="0" sx="100000" sy="100000" flip="none" algn="tl"/>
                    </a:blipFill>
                  </a:tcPr>
                </a:tc>
                <a:tc>
                  <a:txBody>
                    <a:bodyPr/>
                    <a:lstStyle/>
                    <a:p>
                      <a:pPr defTabSz="685800">
                        <a:lnSpc>
                          <a:spcPts val="4500"/>
                        </a:lnSpc>
                        <a:tabLst>
                          <a:tab pos="1257300" algn="l"/>
                        </a:tabLst>
                        <a:defRPr sz="1800"/>
                      </a:pPr>
                      <a:r>
                        <a:rPr sz="3800" b="1">
                          <a:solidFill>
                            <a:srgbClr val="FFFB00"/>
                          </a:solidFill>
                          <a:effectLst>
                            <a:outerShdw blurRad="12700" dist="25400" dir="2642292" rotWithShape="0">
                              <a:srgbClr val="000000"/>
                            </a:outerShdw>
                          </a:effectLst>
                          <a:latin typeface="Courier New"/>
                          <a:ea typeface="Courier New"/>
                          <a:cs typeface="Courier New"/>
                          <a:sym typeface="Courier New"/>
                        </a:rPr>
                        <a:t>3</a:t>
                      </a:r>
                    </a:p>
                  </a:txBody>
                  <a:tcPr marL="38100" marR="38100" marT="38100" marB="38100" anchor="ctr" horzOverflow="overflow">
                    <a:lnL w="63500">
                      <a:solidFill>
                        <a:srgbClr val="FFFFFF"/>
                      </a:solidFill>
                      <a:miter lim="400000"/>
                    </a:lnL>
                    <a:lnR w="76200">
                      <a:solidFill>
                        <a:srgbClr val="FFFFFF"/>
                      </a:solidFill>
                      <a:miter lim="400000"/>
                    </a:lnR>
                    <a:lnT w="38100">
                      <a:solidFill>
                        <a:srgbClr val="FFFB00"/>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0"/>
                  </a:ext>
                </a:extLst>
              </a:tr>
              <a:tr h="867508">
                <a:tc>
                  <a:txBody>
                    <a:bodyPr/>
                    <a:lstStyle/>
                    <a:p>
                      <a:pPr defTabSz="914400">
                        <a:tabLst>
                          <a:tab pos="1066800" algn="l"/>
                        </a:tabLst>
                        <a:defRPr sz="4400" b="1">
                          <a:solidFill>
                            <a:srgbClr val="FFFFFF"/>
                          </a:solidFill>
                          <a:effectLst>
                            <a:outerShdw blurRad="12700" dist="38100" dir="2874923" rotWithShape="0">
                              <a:srgbClr val="000000"/>
                            </a:outerShdw>
                          </a:effectLst>
                          <a:latin typeface="Courier New"/>
                          <a:ea typeface="Courier New"/>
                          <a:cs typeface="Courier New"/>
                          <a:sym typeface="Courier New"/>
                        </a:defRPr>
                      </a:pPr>
                      <a:r>
                        <a:rPr sz="4000"/>
                        <a:t>Big </a:t>
                      </a:r>
                      <a:r>
                        <a:rPr sz="5200" b="0">
                          <a:latin typeface="Snell Roundhand Bold"/>
                          <a:ea typeface="Snell Roundhand Bold"/>
                          <a:cs typeface="Snell Roundhand Bold"/>
                          <a:sym typeface="Snell Roundhand Bold"/>
                        </a:rPr>
                        <a:t>O</a:t>
                      </a:r>
                      <a:endParaRPr sz="4000"/>
                    </a:p>
                    <a:p>
                      <a:pPr defTabSz="914400">
                        <a:tabLst>
                          <a:tab pos="1066800" algn="l"/>
                        </a:tabLst>
                        <a:defRPr sz="3800" b="1">
                          <a:solidFill>
                            <a:srgbClr val="FFFFFF"/>
                          </a:solidFill>
                          <a:effectLst>
                            <a:outerShdw blurRad="12700" dist="38100" dir="2874923" rotWithShape="0">
                              <a:srgbClr val="000000"/>
                            </a:outerShdw>
                          </a:effectLst>
                          <a:latin typeface="Courier New"/>
                          <a:ea typeface="Courier New"/>
                          <a:cs typeface="Courier New"/>
                          <a:sym typeface="Courier New"/>
                        </a:defRPr>
                      </a:pPr>
                      <a:r>
                        <a:rPr sz="3400"/>
                        <a:t>(Order of Magnitude)</a:t>
                      </a:r>
                    </a:p>
                  </a:txBody>
                  <a:tcPr marL="25400" marR="25400" marT="25400" marB="254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4"/>
                      <a:srcRect/>
                      <a:tile tx="0" ty="0" sx="100000" sy="100000" flip="none" algn="tl"/>
                    </a:blipFill>
                  </a:tcPr>
                </a:tc>
                <a:tc>
                  <a:txBody>
                    <a:bodyPr/>
                    <a:lstStyle/>
                    <a:p>
                      <a:pPr defTabSz="685800">
                        <a:lnSpc>
                          <a:spcPts val="6200"/>
                        </a:lnSpc>
                        <a:tabLst>
                          <a:tab pos="1257300" algn="l"/>
                        </a:tabLst>
                        <a:defRPr sz="4000" b="1">
                          <a:solidFill>
                            <a:srgbClr val="FFFFFF"/>
                          </a:solidFill>
                          <a:effectLst>
                            <a:outerShdw blurRad="12700" dist="25400" dir="2642292" rotWithShape="0">
                              <a:srgbClr val="000000"/>
                            </a:outerShdw>
                          </a:effectLst>
                          <a:latin typeface="Courier New"/>
                          <a:ea typeface="Courier New"/>
                          <a:cs typeface="Courier New"/>
                          <a:sym typeface="Courier New"/>
                        </a:defRPr>
                      </a:pPr>
                      <a:r>
                        <a:rPr sz="5200" b="0">
                          <a:latin typeface="Snell Roundhand Bold"/>
                          <a:ea typeface="Snell Roundhand Bold"/>
                          <a:cs typeface="Snell Roundhand Bold"/>
                          <a:sym typeface="Snell Roundhand Bold"/>
                        </a:rPr>
                        <a:t>O</a:t>
                      </a:r>
                      <a:r>
                        <a:t>(n)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defTabSz="685800">
                        <a:lnSpc>
                          <a:spcPts val="6200"/>
                        </a:lnSpc>
                        <a:tabLst>
                          <a:tab pos="1257300" algn="l"/>
                        </a:tabLst>
                        <a:defRPr sz="4000" b="1">
                          <a:solidFill>
                            <a:srgbClr val="FFFFFF"/>
                          </a:solidFill>
                          <a:effectLst>
                            <a:outerShdw blurRad="12700" dist="25400" dir="2642292" rotWithShape="0">
                              <a:srgbClr val="000000"/>
                            </a:outerShdw>
                          </a:effectLst>
                          <a:latin typeface="Courier New"/>
                          <a:ea typeface="Courier New"/>
                          <a:cs typeface="Courier New"/>
                          <a:sym typeface="Courier New"/>
                        </a:defRPr>
                      </a:pPr>
                      <a:r>
                        <a:rPr sz="5200" b="0">
                          <a:latin typeface="Snell Roundhand Bold"/>
                          <a:ea typeface="Snell Roundhand Bold"/>
                          <a:cs typeface="Snell Roundhand Bold"/>
                          <a:sym typeface="Snell Roundhand Bold"/>
                        </a:rPr>
                        <a:t>O</a:t>
                      </a:r>
                      <a:r>
                        <a:t>(n</a:t>
                      </a:r>
                      <a:r>
                        <a:rPr baseline="31999"/>
                        <a:t>2</a:t>
                      </a:r>
                      <a:r>
                        <a:t>)</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defTabSz="685800">
                        <a:lnSpc>
                          <a:spcPts val="6200"/>
                        </a:lnSpc>
                        <a:tabLst>
                          <a:tab pos="1257300" algn="l"/>
                        </a:tabLst>
                        <a:defRPr sz="4000" b="1">
                          <a:solidFill>
                            <a:srgbClr val="FFFB00"/>
                          </a:solidFill>
                          <a:effectLst>
                            <a:outerShdw blurRad="12700" dist="25400" dir="2642292" rotWithShape="0">
                              <a:srgbClr val="000000"/>
                            </a:outerShdw>
                          </a:effectLst>
                          <a:latin typeface="Courier New"/>
                          <a:ea typeface="Courier New"/>
                          <a:cs typeface="Courier New"/>
                          <a:sym typeface="Courier New"/>
                        </a:defRPr>
                      </a:pPr>
                      <a:r>
                        <a:rPr sz="5200" b="0">
                          <a:solidFill>
                            <a:srgbClr val="FFFFFF"/>
                          </a:solidFill>
                          <a:latin typeface="Snell Roundhand Bold"/>
                          <a:ea typeface="Snell Roundhand Bold"/>
                          <a:cs typeface="Snell Roundhand Bold"/>
                          <a:sym typeface="Snell Roundhand Bold"/>
                        </a:rPr>
                        <a:t>O</a:t>
                      </a:r>
                      <a:r>
                        <a:rPr>
                          <a:solidFill>
                            <a:srgbClr val="FFFFFF"/>
                          </a:solidFill>
                        </a:rPr>
                        <a:t>(1)</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1"/>
                  </a:ext>
                </a:extLst>
              </a:tr>
            </a:tbl>
          </a:graphicData>
        </a:graphic>
      </p:graphicFrame>
      <p:graphicFrame>
        <p:nvGraphicFramePr>
          <p:cNvPr id="205" name="Table 2-1"/>
          <p:cNvGraphicFramePr/>
          <p:nvPr/>
        </p:nvGraphicFramePr>
        <p:xfrm>
          <a:off x="6038968" y="5678947"/>
          <a:ext cx="17267140" cy="3910764"/>
        </p:xfrm>
        <a:graphic>
          <a:graphicData uri="http://schemas.openxmlformats.org/drawingml/2006/table">
            <a:tbl>
              <a:tblPr>
                <a:tableStyleId>{4C3C2611-4C71-4FC5-86AE-919BDF0F9419}</a:tableStyleId>
              </a:tblPr>
              <a:tblGrid>
                <a:gridCol w="5492804">
                  <a:extLst>
                    <a:ext uri="{9D8B030D-6E8A-4147-A177-3AD203B41FA5}">
                      <a16:colId xmlns:a16="http://schemas.microsoft.com/office/drawing/2014/main" val="20000"/>
                    </a:ext>
                  </a:extLst>
                </a:gridCol>
                <a:gridCol w="6064227">
                  <a:extLst>
                    <a:ext uri="{9D8B030D-6E8A-4147-A177-3AD203B41FA5}">
                      <a16:colId xmlns:a16="http://schemas.microsoft.com/office/drawing/2014/main" val="20001"/>
                    </a:ext>
                  </a:extLst>
                </a:gridCol>
                <a:gridCol w="5710109">
                  <a:extLst>
                    <a:ext uri="{9D8B030D-6E8A-4147-A177-3AD203B41FA5}">
                      <a16:colId xmlns:a16="http://schemas.microsoft.com/office/drawing/2014/main" val="20002"/>
                    </a:ext>
                  </a:extLst>
                </a:gridCol>
              </a:tblGrid>
              <a:tr h="918803">
                <a:tc>
                  <a:txBody>
                    <a:bodyPr/>
                    <a:lstStyle/>
                    <a:p>
                      <a:pPr algn="l" defTabSz="685800">
                        <a:lnSpc>
                          <a:spcPts val="4500"/>
                        </a:lnSpc>
                        <a:tabLst>
                          <a:tab pos="1257300" algn="l"/>
                        </a:tabLst>
                        <a:defRPr sz="1800"/>
                      </a:pPr>
                      <a:r>
                        <a:rPr sz="3800" b="1">
                          <a:solidFill>
                            <a:srgbClr val="FFFFFF"/>
                          </a:solidFill>
                          <a:effectLst>
                            <a:outerShdw blurRad="12700" dist="25400" dir="18900000" rotWithShape="0">
                              <a:srgbClr val="000000"/>
                            </a:outerShdw>
                          </a:effectLst>
                          <a:latin typeface="Courier New"/>
                          <a:ea typeface="Courier New"/>
                          <a:cs typeface="Courier New"/>
                          <a:sym typeface="Courier New"/>
                        </a:rPr>
                        <a:t> Algorithm A</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4"/>
                      <a:srcRect/>
                      <a:tile tx="0" ty="0" sx="100000" sy="100000" flip="none" algn="tl"/>
                    </a:blipFill>
                  </a:tcPr>
                </a:tc>
                <a:tc>
                  <a:txBody>
                    <a:bodyPr/>
                    <a:lstStyle/>
                    <a:p>
                      <a:pPr algn="l" defTabSz="685800">
                        <a:lnSpc>
                          <a:spcPts val="4500"/>
                        </a:lnSpc>
                        <a:tabLst>
                          <a:tab pos="1257300" algn="l"/>
                        </a:tabLst>
                        <a:defRPr sz="1800"/>
                      </a:pPr>
                      <a:r>
                        <a:rPr sz="3800" b="1">
                          <a:solidFill>
                            <a:srgbClr val="FFFFFF"/>
                          </a:solidFill>
                          <a:effectLst>
                            <a:outerShdw blurRad="12700" dist="25400" dir="18900000" rotWithShape="0">
                              <a:srgbClr val="000000"/>
                            </a:outerShdw>
                          </a:effectLst>
                          <a:latin typeface="Courier New"/>
                          <a:ea typeface="Courier New"/>
                          <a:cs typeface="Courier New"/>
                          <a:sym typeface="Courier New"/>
                        </a:rPr>
                        <a:t> Algorithm B</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4"/>
                      <a:srcRect/>
                      <a:tile tx="0" ty="0" sx="100000" sy="100000" flip="none" algn="tl"/>
                    </a:blipFill>
                  </a:tcPr>
                </a:tc>
                <a:tc>
                  <a:txBody>
                    <a:bodyPr/>
                    <a:lstStyle/>
                    <a:p>
                      <a:pPr algn="l" defTabSz="685800">
                        <a:lnSpc>
                          <a:spcPts val="4500"/>
                        </a:lnSpc>
                        <a:tabLst>
                          <a:tab pos="1257300" algn="l"/>
                        </a:tabLst>
                        <a:defRPr sz="1800"/>
                      </a:pPr>
                      <a:r>
                        <a:rPr sz="3800" b="1">
                          <a:solidFill>
                            <a:srgbClr val="FFFFFF"/>
                          </a:solidFill>
                          <a:effectLst>
                            <a:outerShdw blurRad="12700" dist="25400" dir="18900000" rotWithShape="0">
                              <a:srgbClr val="000000"/>
                            </a:outerShdw>
                          </a:effectLst>
                          <a:latin typeface="Courier New"/>
                          <a:ea typeface="Courier New"/>
                          <a:cs typeface="Courier New"/>
                          <a:sym typeface="Courier New"/>
                        </a:rPr>
                        <a:t> Algorithm C</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r h="2991961">
                <a:tc>
                  <a:txBody>
                    <a:bodyPr/>
                    <a:lstStyle/>
                    <a:p>
                      <a:pPr algn="l" defTabSz="685800">
                        <a:lnSpc>
                          <a:spcPts val="4500"/>
                        </a:lnSpc>
                        <a:tabLst>
                          <a:tab pos="1257300" algn="l"/>
                        </a:tabLst>
                        <a:defRPr sz="3800" b="1">
                          <a:solidFill>
                            <a:srgbClr val="FFFFFF"/>
                          </a:solidFill>
                          <a:effectLst>
                            <a:outerShdw blurRad="12700" dist="25400" dir="18900000" rotWithShape="0">
                              <a:srgbClr val="000000"/>
                            </a:outerShdw>
                          </a:effectLst>
                          <a:latin typeface="Courier New"/>
                          <a:ea typeface="Courier New"/>
                          <a:cs typeface="Courier New"/>
                          <a:sym typeface="Courier New"/>
                        </a:defRPr>
                      </a:pPr>
                      <a:r>
                        <a:t> sum = 0</a:t>
                      </a:r>
                    </a:p>
                    <a:p>
                      <a:pPr algn="l" defTabSz="685800">
                        <a:lnSpc>
                          <a:spcPts val="4500"/>
                        </a:lnSpc>
                        <a:tabLst>
                          <a:tab pos="1257300" algn="l"/>
                        </a:tabLst>
                        <a:defRPr sz="3800" b="1">
                          <a:solidFill>
                            <a:srgbClr val="FFFFFF"/>
                          </a:solidFill>
                          <a:effectLst>
                            <a:outerShdw blurRad="12700" dist="25400" dir="18900000" rotWithShape="0">
                              <a:srgbClr val="000000"/>
                            </a:outerShdw>
                          </a:effectLst>
                          <a:latin typeface="Courier New"/>
                          <a:ea typeface="Courier New"/>
                          <a:cs typeface="Courier New"/>
                          <a:sym typeface="Courier New"/>
                        </a:defRPr>
                      </a:pPr>
                      <a:r>
                        <a:t> for i = 1 to n</a:t>
                      </a:r>
                    </a:p>
                    <a:p>
                      <a:pPr algn="l" defTabSz="685800">
                        <a:lnSpc>
                          <a:spcPts val="4500"/>
                        </a:lnSpc>
                        <a:tabLst>
                          <a:tab pos="1257300" algn="l"/>
                        </a:tabLst>
                        <a:defRPr sz="3800" b="1">
                          <a:solidFill>
                            <a:srgbClr val="FFFB00"/>
                          </a:solidFill>
                          <a:effectLst>
                            <a:outerShdw blurRad="12700" dist="25400" dir="18900000" rotWithShape="0">
                              <a:srgbClr val="000000"/>
                            </a:outerShdw>
                          </a:effectLst>
                          <a:latin typeface="Courier New"/>
                          <a:ea typeface="Courier New"/>
                          <a:cs typeface="Courier New"/>
                          <a:sym typeface="Courier New"/>
                        </a:defRPr>
                      </a:pPr>
                      <a:r>
                        <a:t>    sum = sum + i</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6"/>
                      <a:srcRect/>
                      <a:tile tx="0" ty="0" sx="100000" sy="100000" flip="none" algn="tl"/>
                    </a:blipFill>
                  </a:tcPr>
                </a:tc>
                <a:tc>
                  <a:txBody>
                    <a:bodyPr/>
                    <a:lstStyle/>
                    <a:p>
                      <a:pPr algn="l" defTabSz="685800">
                        <a:lnSpc>
                          <a:spcPts val="4500"/>
                        </a:lnSpc>
                        <a:tabLst>
                          <a:tab pos="1257300" algn="l"/>
                        </a:tabLst>
                        <a:defRPr sz="3800" b="1">
                          <a:solidFill>
                            <a:srgbClr val="FFFFFF"/>
                          </a:solidFill>
                          <a:effectLst>
                            <a:outerShdw blurRad="12700" dist="25400" dir="18900000" rotWithShape="0">
                              <a:srgbClr val="000000"/>
                            </a:outerShdw>
                          </a:effectLst>
                          <a:latin typeface="Courier New"/>
                          <a:ea typeface="Courier New"/>
                          <a:cs typeface="Courier New"/>
                          <a:sym typeface="Courier New"/>
                        </a:defRPr>
                      </a:pPr>
                      <a:r>
                        <a:t> sum = 0</a:t>
                      </a:r>
                    </a:p>
                    <a:p>
                      <a:pPr algn="l" defTabSz="685800">
                        <a:lnSpc>
                          <a:spcPts val="4500"/>
                        </a:lnSpc>
                        <a:tabLst>
                          <a:tab pos="1257300" algn="l"/>
                        </a:tabLst>
                        <a:defRPr sz="3800" b="1">
                          <a:solidFill>
                            <a:srgbClr val="FFFFFF"/>
                          </a:solidFill>
                          <a:effectLst>
                            <a:outerShdw blurRad="12700" dist="25400" dir="18900000" rotWithShape="0">
                              <a:srgbClr val="000000"/>
                            </a:outerShdw>
                          </a:effectLst>
                          <a:latin typeface="Courier New"/>
                          <a:ea typeface="Courier New"/>
                          <a:cs typeface="Courier New"/>
                          <a:sym typeface="Courier New"/>
                        </a:defRPr>
                      </a:pPr>
                      <a:r>
                        <a:t> for i = 1 to n </a:t>
                      </a:r>
                    </a:p>
                    <a:p>
                      <a:pPr algn="l" defTabSz="685800">
                        <a:lnSpc>
                          <a:spcPts val="4500"/>
                        </a:lnSpc>
                        <a:tabLst>
                          <a:tab pos="1257300" algn="l"/>
                        </a:tabLst>
                        <a:defRPr sz="3800" b="1">
                          <a:solidFill>
                            <a:srgbClr val="FFFFFF"/>
                          </a:solidFill>
                          <a:effectLst>
                            <a:outerShdw blurRad="12700" dist="25400" dir="18900000" rotWithShape="0">
                              <a:srgbClr val="000000"/>
                            </a:outerShdw>
                          </a:effectLst>
                          <a:latin typeface="Courier New"/>
                          <a:ea typeface="Courier New"/>
                          <a:cs typeface="Courier New"/>
                          <a:sym typeface="Courier New"/>
                        </a:defRPr>
                      </a:pPr>
                      <a:r>
                        <a:t>   for j = 1 to i</a:t>
                      </a:r>
                    </a:p>
                    <a:p>
                      <a:pPr algn="l" defTabSz="685800">
                        <a:lnSpc>
                          <a:spcPts val="4500"/>
                        </a:lnSpc>
                        <a:tabLst>
                          <a:tab pos="1257300" algn="l"/>
                        </a:tabLst>
                        <a:defRPr sz="3800" b="1">
                          <a:solidFill>
                            <a:srgbClr val="FFFB00"/>
                          </a:solidFill>
                          <a:effectLst>
                            <a:outerShdw blurRad="12700" dist="25400" dir="18900000" rotWithShape="0">
                              <a:srgbClr val="000000"/>
                            </a:outerShdw>
                          </a:effectLst>
                          <a:latin typeface="Courier New"/>
                          <a:ea typeface="Courier New"/>
                          <a:cs typeface="Courier New"/>
                          <a:sym typeface="Courier New"/>
                        </a:defRPr>
                      </a:pPr>
                      <a:r>
                        <a:t>      sum = sum + 1</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6"/>
                      <a:srcRect/>
                      <a:tile tx="0" ty="0" sx="100000" sy="100000" flip="none" algn="tl"/>
                    </a:blipFill>
                  </a:tcPr>
                </a:tc>
                <a:tc>
                  <a:txBody>
                    <a:bodyPr/>
                    <a:lstStyle/>
                    <a:p>
                      <a:pPr algn="l" defTabSz="685800">
                        <a:lnSpc>
                          <a:spcPts val="4500"/>
                        </a:lnSpc>
                        <a:tabLst>
                          <a:tab pos="1257300" algn="l"/>
                        </a:tabLst>
                        <a:defRPr sz="1800"/>
                      </a:pPr>
                      <a:r>
                        <a:rPr sz="3800" b="1">
                          <a:solidFill>
                            <a:srgbClr val="FFFB00"/>
                          </a:solidFill>
                          <a:effectLst>
                            <a:outerShdw blurRad="12700" dist="25400" dir="18900000" rotWithShape="0">
                              <a:srgbClr val="000000"/>
                            </a:outerShdw>
                          </a:effectLst>
                          <a:latin typeface="Courier New"/>
                          <a:ea typeface="Courier New"/>
                          <a:cs typeface="Courier New"/>
                          <a:sym typeface="Courier New"/>
                        </a:rPr>
                        <a:t> sum = n*(n + 1)/2</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6"/>
                      <a:srcRect/>
                      <a:tile tx="0" ty="0" sx="100000" sy="100000" flip="none" algn="tl"/>
                    </a:blip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600">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02"/>
                                        </p:tgtEl>
                                        <p:attrNameLst>
                                          <p:attrName>style.visibility</p:attrName>
                                        </p:attrNameLst>
                                      </p:cBhvr>
                                      <p:to>
                                        <p:strVal val="visible"/>
                                      </p:to>
                                    </p:set>
                                    <p:anim calcmode="lin" valueType="num">
                                      <p:cBhvr>
                                        <p:cTn id="7" dur="1000" fill="hold"/>
                                        <p:tgtEl>
                                          <p:spTgt spid="202"/>
                                        </p:tgtEl>
                                        <p:attrNameLst>
                                          <p:attrName>ppt_w</p:attrName>
                                        </p:attrNameLst>
                                      </p:cBhvr>
                                      <p:tavLst>
                                        <p:tav tm="0">
                                          <p:val>
                                            <p:strVal val="4*#ppt_w"/>
                                          </p:val>
                                        </p:tav>
                                        <p:tav tm="100000">
                                          <p:val>
                                            <p:strVal val="#ppt_w"/>
                                          </p:val>
                                        </p:tav>
                                      </p:tavLst>
                                    </p:anim>
                                    <p:anim calcmode="lin" valueType="num">
                                      <p:cBhvr>
                                        <p:cTn id="8" dur="1000" fill="hold"/>
                                        <p:tgtEl>
                                          <p:spTgt spid="202"/>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203">
                                            <p:bg/>
                                          </p:spTgt>
                                        </p:tgtEl>
                                        <p:attrNameLst>
                                          <p:attrName>style.visibility</p:attrName>
                                        </p:attrNameLst>
                                      </p:cBhvr>
                                      <p:to>
                                        <p:strVal val="visible"/>
                                      </p:to>
                                    </p:set>
                                    <p:animEffect transition="in" filter="fade">
                                      <p:cBhvr>
                                        <p:cTn id="12" dur="500"/>
                                        <p:tgtEl>
                                          <p:spTgt spid="203">
                                            <p:bg/>
                                          </p:spTgt>
                                        </p:tgtEl>
                                      </p:cBhvr>
                                    </p:animEffect>
                                  </p:childTnLst>
                                </p:cTn>
                              </p:par>
                              <p:par>
                                <p:cTn id="13" presetID="10" presetClass="entr" presetSubtype="0" fill="hold" grpId="0" nodeType="withEffect">
                                  <p:stCondLst>
                                    <p:cond delay="0"/>
                                  </p:stCondLst>
                                  <p:iterate>
                                    <p:tmAbs val="0"/>
                                  </p:iterate>
                                  <p:childTnLst>
                                    <p:set>
                                      <p:cBhvr>
                                        <p:cTn id="14" fill="hold"/>
                                        <p:tgtEl>
                                          <p:spTgt spid="203">
                                            <p:txEl>
                                              <p:pRg st="0" end="0"/>
                                            </p:txEl>
                                          </p:spTgt>
                                        </p:tgtEl>
                                        <p:attrNameLst>
                                          <p:attrName>style.visibility</p:attrName>
                                        </p:attrNameLst>
                                      </p:cBhvr>
                                      <p:to>
                                        <p:strVal val="visible"/>
                                      </p:to>
                                    </p:set>
                                    <p:animEffect transition="in" filter="fade">
                                      <p:cBhvr>
                                        <p:cTn id="15" dur="500"/>
                                        <p:tgtEl>
                                          <p:spTgt spid="203">
                                            <p:txEl>
                                              <p:pRg st="0" end="0"/>
                                            </p:txEl>
                                          </p:spTgt>
                                        </p:tgtEl>
                                      </p:cBhvr>
                                    </p:animEffect>
                                  </p:childTnLst>
                                </p:cTn>
                              </p:par>
                            </p:childTnLst>
                          </p:cTn>
                        </p:par>
                        <p:par>
                          <p:cTn id="16" fill="hold">
                            <p:stCondLst>
                              <p:cond delay="1500"/>
                            </p:stCondLst>
                            <p:childTnLst>
                              <p:par>
                                <p:cTn id="17" presetID="10" presetClass="entr" fill="hold" grpId="0" nodeType="afterEffect">
                                  <p:stCondLst>
                                    <p:cond delay="0"/>
                                  </p:stCondLst>
                                  <p:iterate>
                                    <p:tmAbs val="0"/>
                                  </p:iterate>
                                  <p:childTnLst>
                                    <p:set>
                                      <p:cBhvr>
                                        <p:cTn id="18" fill="hold"/>
                                        <p:tgtEl>
                                          <p:spTgt spid="203">
                                            <p:txEl>
                                              <p:pRg st="1" end="1"/>
                                            </p:txEl>
                                          </p:spTgt>
                                        </p:tgtEl>
                                        <p:attrNameLst>
                                          <p:attrName>style.visibility</p:attrName>
                                        </p:attrNameLst>
                                      </p:cBhvr>
                                      <p:to>
                                        <p:strVal val="visible"/>
                                      </p:to>
                                    </p:set>
                                    <p:animEffect transition="in" filter="fade">
                                      <p:cBhvr>
                                        <p:cTn id="19" dur="500"/>
                                        <p:tgtEl>
                                          <p:spTgt spid="20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iterate>
                                    <p:tmAbs val="0"/>
                                  </p:iterate>
                                  <p:childTnLst>
                                    <p:set>
                                      <p:cBhvr>
                                        <p:cTn id="23" fill="hold"/>
                                        <p:tgtEl>
                                          <p:spTgt spid="205"/>
                                        </p:tgtEl>
                                        <p:attrNameLst>
                                          <p:attrName>style.visibility</p:attrName>
                                        </p:attrNameLst>
                                      </p:cBhvr>
                                      <p:to>
                                        <p:strVal val="visible"/>
                                      </p:to>
                                    </p:set>
                                    <p:animEffect transition="in" filter="blinds(horizontal)">
                                      <p:cBhvr>
                                        <p:cTn id="24" dur="500"/>
                                        <p:tgtEl>
                                          <p:spTgt spid="205"/>
                                        </p:tgtEl>
                                      </p:cBhvr>
                                    </p:animEffect>
                                  </p:childTnLst>
                                </p:cTn>
                              </p:par>
                            </p:childTnLst>
                          </p:cTn>
                        </p:par>
                        <p:par>
                          <p:cTn id="25" fill="hold">
                            <p:stCondLst>
                              <p:cond delay="500"/>
                            </p:stCondLst>
                            <p:childTnLst>
                              <p:par>
                                <p:cTn id="26" presetID="3" presetClass="entr" presetSubtype="10" fill="hold" grpId="0" nodeType="afterEffect">
                                  <p:stCondLst>
                                    <p:cond delay="0"/>
                                  </p:stCondLst>
                                  <p:iterate>
                                    <p:tmAbs val="0"/>
                                  </p:iterate>
                                  <p:childTnLst>
                                    <p:set>
                                      <p:cBhvr>
                                        <p:cTn id="27" fill="hold"/>
                                        <p:tgtEl>
                                          <p:spTgt spid="204"/>
                                        </p:tgtEl>
                                        <p:attrNameLst>
                                          <p:attrName>style.visibility</p:attrName>
                                        </p:attrNameLst>
                                      </p:cBhvr>
                                      <p:to>
                                        <p:strVal val="visible"/>
                                      </p:to>
                                    </p:set>
                                    <p:animEffect transition="in" filter="blinds(horizontal)">
                                      <p:cBhvr>
                                        <p:cTn id="28" dur="25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P spid="203" grpId="0" build="p" bldLvl="5" animBg="1" advAuto="0"/>
      <p:bldP spid="204" grpId="0" animBg="1" advAuto="0"/>
      <p:bldP spid="205"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presenting Algorithm Complexity"/>
          <p:cNvSpPr txBox="1">
            <a:spLocks noGrp="1"/>
          </p:cNvSpPr>
          <p:nvPr>
            <p:ph type="title"/>
          </p:nvPr>
        </p:nvSpPr>
        <p:spPr>
          <a:xfrm>
            <a:off x="361949" y="-1"/>
            <a:ext cx="23831551" cy="2095501"/>
          </a:xfrm>
          <a:prstGeom prst="rect">
            <a:avLst/>
          </a:prstGeom>
        </p:spPr>
        <p:txBody>
          <a:bodyPr/>
          <a:lstStyle/>
          <a:p>
            <a:r>
              <a:t>Representing Algorithm Complexity</a:t>
            </a:r>
          </a:p>
        </p:txBody>
      </p:sp>
      <p:sp>
        <p:nvSpPr>
          <p:cNvPr id="210" name="Effect of doubling the problem size on an algorithm's time requirement"/>
          <p:cNvSpPr txBox="1">
            <a:spLocks noGrp="1"/>
          </p:cNvSpPr>
          <p:nvPr>
            <p:ph type="body" sz="quarter" idx="1"/>
          </p:nvPr>
        </p:nvSpPr>
        <p:spPr>
          <a:xfrm>
            <a:off x="190499" y="2343149"/>
            <a:ext cx="24003001" cy="1295401"/>
          </a:xfrm>
          <a:prstGeom prst="rect">
            <a:avLst/>
          </a:prstGeom>
        </p:spPr>
        <p:txBody>
          <a:bodyPr/>
          <a:lstStyle>
            <a:lvl1pPr>
              <a:buBlip>
                <a:blip r:embed="rId3"/>
              </a:buBlip>
            </a:lvl1pPr>
          </a:lstStyle>
          <a:p>
            <a:r>
              <a:t>Effect of doubling the problem size on an algorithm's time requirement</a:t>
            </a:r>
          </a:p>
        </p:txBody>
      </p:sp>
      <p:graphicFrame>
        <p:nvGraphicFramePr>
          <p:cNvPr id="211" name="Table 1"/>
          <p:cNvGraphicFramePr/>
          <p:nvPr>
            <p:extLst>
              <p:ext uri="{D42A27DB-BD31-4B8C-83A1-F6EECF244321}">
                <p14:modId xmlns:p14="http://schemas.microsoft.com/office/powerpoint/2010/main" val="137949948"/>
              </p:ext>
            </p:extLst>
          </p:nvPr>
        </p:nvGraphicFramePr>
        <p:xfrm>
          <a:off x="557793" y="3343718"/>
          <a:ext cx="23268414" cy="9341998"/>
        </p:xfrm>
        <a:graphic>
          <a:graphicData uri="http://schemas.openxmlformats.org/drawingml/2006/table">
            <a:tbl>
              <a:tblPr>
                <a:tableStyleId>{4C3C2611-4C71-4FC5-86AE-919BDF0F9419}</a:tableStyleId>
              </a:tblPr>
              <a:tblGrid>
                <a:gridCol w="5794287">
                  <a:extLst>
                    <a:ext uri="{9D8B030D-6E8A-4147-A177-3AD203B41FA5}">
                      <a16:colId xmlns:a16="http://schemas.microsoft.com/office/drawing/2014/main" val="20000"/>
                    </a:ext>
                  </a:extLst>
                </a:gridCol>
                <a:gridCol w="7356055">
                  <a:extLst>
                    <a:ext uri="{9D8B030D-6E8A-4147-A177-3AD203B41FA5}">
                      <a16:colId xmlns:a16="http://schemas.microsoft.com/office/drawing/2014/main" val="20001"/>
                    </a:ext>
                  </a:extLst>
                </a:gridCol>
                <a:gridCol w="10118072">
                  <a:extLst>
                    <a:ext uri="{9D8B030D-6E8A-4147-A177-3AD203B41FA5}">
                      <a16:colId xmlns:a16="http://schemas.microsoft.com/office/drawing/2014/main" val="20002"/>
                    </a:ext>
                  </a:extLst>
                </a:gridCol>
              </a:tblGrid>
              <a:tr h="1562611">
                <a:tc>
                  <a:txBody>
                    <a:bodyPr/>
                    <a:lstStyle/>
                    <a:p>
                      <a:pPr defTabSz="914400">
                        <a:lnSpc>
                          <a:spcPct val="70000"/>
                        </a:lnSpc>
                        <a:tabLst>
                          <a:tab pos="1371600" algn="l"/>
                        </a:tabLst>
                        <a:defRPr sz="3900">
                          <a:solidFill>
                            <a:srgbClr val="FFFFFF"/>
                          </a:solidFill>
                          <a:latin typeface="Comic Sans MS"/>
                          <a:ea typeface="Comic Sans MS"/>
                          <a:cs typeface="Comic Sans MS"/>
                          <a:sym typeface="Comic Sans MS"/>
                        </a:defRPr>
                      </a:pPr>
                      <a:r>
                        <a:rPr sz="3500" dirty="0"/>
                        <a:t>Growth-Rate Function for Size </a:t>
                      </a:r>
                      <a:r>
                        <a:rPr sz="3500" b="1" dirty="0">
                          <a:solidFill>
                            <a:srgbClr val="FFFB00"/>
                          </a:solidFill>
                          <a:latin typeface="Courier New"/>
                          <a:ea typeface="Courier New"/>
                          <a:cs typeface="Courier New"/>
                          <a:sym typeface="Courier New"/>
                        </a:rPr>
                        <a:t>n</a:t>
                      </a:r>
                      <a:r>
                        <a:rPr sz="3500" dirty="0"/>
                        <a:t> Problems</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4"/>
                      <a:srcRect/>
                      <a:tile tx="0" ty="0" sx="100000" sy="100000" flip="none" algn="tl"/>
                    </a:blipFill>
                  </a:tcPr>
                </a:tc>
                <a:tc>
                  <a:txBody>
                    <a:bodyPr/>
                    <a:lstStyle/>
                    <a:p>
                      <a:pPr defTabSz="914400">
                        <a:lnSpc>
                          <a:spcPct val="70000"/>
                        </a:lnSpc>
                        <a:tabLst>
                          <a:tab pos="1371600" algn="l"/>
                        </a:tabLst>
                        <a:defRPr sz="3900">
                          <a:solidFill>
                            <a:srgbClr val="FFFFFF"/>
                          </a:solidFill>
                          <a:latin typeface="Comic Sans MS"/>
                          <a:ea typeface="Comic Sans MS"/>
                          <a:cs typeface="Comic Sans MS"/>
                          <a:sym typeface="Comic Sans MS"/>
                        </a:defRPr>
                      </a:pPr>
                      <a:r>
                        <a:rPr sz="3500"/>
                        <a:t>Growth-Rate Function for </a:t>
                      </a:r>
                    </a:p>
                    <a:p>
                      <a:pPr defTabSz="914400">
                        <a:lnSpc>
                          <a:spcPct val="70000"/>
                        </a:lnSpc>
                        <a:tabLst>
                          <a:tab pos="1371600" algn="l"/>
                        </a:tabLst>
                        <a:defRPr sz="3900">
                          <a:solidFill>
                            <a:srgbClr val="FFFFFF"/>
                          </a:solidFill>
                          <a:latin typeface="Comic Sans MS"/>
                          <a:ea typeface="Comic Sans MS"/>
                          <a:cs typeface="Comic Sans MS"/>
                          <a:sym typeface="Comic Sans MS"/>
                        </a:defRPr>
                      </a:pPr>
                      <a:r>
                        <a:rPr sz="3500"/>
                        <a:t>Size </a:t>
                      </a:r>
                      <a:r>
                        <a:rPr sz="3500" b="1">
                          <a:solidFill>
                            <a:srgbClr val="FFFB00"/>
                          </a:solidFill>
                          <a:latin typeface="Courier New"/>
                          <a:ea typeface="Courier New"/>
                          <a:cs typeface="Courier New"/>
                          <a:sym typeface="Courier New"/>
                        </a:rPr>
                        <a:t>2n</a:t>
                      </a:r>
                      <a:r>
                        <a:rPr sz="3500"/>
                        <a:t> Problems</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4"/>
                      <a:srcRect/>
                      <a:tile tx="0" ty="0" sx="100000" sy="100000" flip="none" algn="tl"/>
                    </a:blipFill>
                  </a:tcPr>
                </a:tc>
                <a:tc>
                  <a:txBody>
                    <a:bodyPr/>
                    <a:lstStyle/>
                    <a:p>
                      <a:pPr defTabSz="914400">
                        <a:lnSpc>
                          <a:spcPct val="70000"/>
                        </a:lnSpc>
                        <a:tabLst>
                          <a:tab pos="1371600" algn="l"/>
                        </a:tabLst>
                        <a:defRPr sz="1800"/>
                      </a:pPr>
                      <a:r>
                        <a:rPr sz="3500">
                          <a:solidFill>
                            <a:srgbClr val="FFFFFF"/>
                          </a:solidFill>
                          <a:latin typeface="Comic Sans MS"/>
                          <a:ea typeface="Comic Sans MS"/>
                          <a:cs typeface="Comic Sans MS"/>
                          <a:sym typeface="Comic Sans MS"/>
                        </a:rPr>
                        <a:t>Effect on Time Requirement</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r h="1111341">
                <a:tc>
                  <a:txBody>
                    <a:bodyPr/>
                    <a:lstStyle/>
                    <a:p>
                      <a:pPr algn="l" defTabSz="685800">
                        <a:lnSpc>
                          <a:spcPts val="5200"/>
                        </a:lnSpc>
                        <a:tabLst>
                          <a:tab pos="1257300" algn="l"/>
                        </a:tabLst>
                        <a:defRPr sz="1800"/>
                      </a:pPr>
                      <a:r>
                        <a:rPr sz="40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1</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0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1</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0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None</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1"/>
                  </a:ext>
                </a:extLst>
              </a:tr>
              <a:tr h="1111341">
                <a:tc>
                  <a:txBody>
                    <a:bodyPr/>
                    <a:lstStyle/>
                    <a:p>
                      <a:pPr algn="l" defTabSz="685800">
                        <a:lnSpc>
                          <a:spcPts val="5200"/>
                        </a:lnSpc>
                        <a:tabLst>
                          <a:tab pos="1257300" algn="l"/>
                        </a:tabLst>
                        <a:defRPr sz="1800"/>
                      </a:pPr>
                      <a:r>
                        <a:rPr sz="40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log n</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0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1 + log n</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0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Negligible</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2"/>
                  </a:ext>
                </a:extLst>
              </a:tr>
              <a:tr h="1111341">
                <a:tc>
                  <a:txBody>
                    <a:bodyPr/>
                    <a:lstStyle/>
                    <a:p>
                      <a:pPr algn="l" defTabSz="685800">
                        <a:lnSpc>
                          <a:spcPts val="5200"/>
                        </a:lnSpc>
                        <a:tabLst>
                          <a:tab pos="1257300" algn="l"/>
                        </a:tabLst>
                        <a:defRPr sz="1800"/>
                      </a:pPr>
                      <a:r>
                        <a:rPr sz="40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n </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0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2n</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0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Doubles</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3"/>
                  </a:ext>
                </a:extLst>
              </a:tr>
              <a:tr h="1111341">
                <a:tc>
                  <a:txBody>
                    <a:bodyPr/>
                    <a:lstStyle/>
                    <a:p>
                      <a:pPr algn="l" defTabSz="685800">
                        <a:lnSpc>
                          <a:spcPts val="5200"/>
                        </a:lnSpc>
                        <a:tabLst>
                          <a:tab pos="1257300" algn="l"/>
                        </a:tabLst>
                        <a:defRPr sz="1800"/>
                      </a:pPr>
                      <a:r>
                        <a:rPr sz="40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n log n</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0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2n log n + 2n</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0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Doubles then add 2n</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4"/>
                  </a:ext>
                </a:extLst>
              </a:tr>
              <a:tr h="1111341">
                <a:tc>
                  <a:txBody>
                    <a:bodyPr/>
                    <a:lstStyle/>
                    <a:p>
                      <a:pPr algn="l" defTabSz="685800">
                        <a:lnSpc>
                          <a:spcPts val="5200"/>
                        </a:lnSpc>
                        <a:tabLst>
                          <a:tab pos="1257300" algn="l"/>
                        </a:tabLst>
                        <a:def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defRPr>
                      </a:pPr>
                      <a:r>
                        <a:rPr sz="4000"/>
                        <a:t>n</a:t>
                      </a:r>
                      <a:r>
                        <a:rPr sz="4000" baseline="31999"/>
                        <a:t>2</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44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000"/>
                        <a:t>(2n)</a:t>
                      </a:r>
                      <a:r>
                        <a:rPr sz="4000" baseline="31999"/>
                        <a:t>2</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0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Quadruples</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5"/>
                  </a:ext>
                </a:extLst>
              </a:tr>
              <a:tr h="1111341">
                <a:tc>
                  <a:txBody>
                    <a:bodyPr/>
                    <a:lstStyle/>
                    <a:p>
                      <a:pPr algn="l" defTabSz="685800">
                        <a:lnSpc>
                          <a:spcPts val="5200"/>
                        </a:lnSpc>
                        <a:tabLst>
                          <a:tab pos="1257300" algn="l"/>
                        </a:tabLst>
                        <a:def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defRPr>
                      </a:pPr>
                      <a:r>
                        <a:rPr sz="4000"/>
                        <a:t>n</a:t>
                      </a:r>
                      <a:r>
                        <a:rPr sz="4000" baseline="31999"/>
                        <a:t>3</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44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000"/>
                        <a:t>(2n)</a:t>
                      </a:r>
                      <a:r>
                        <a:rPr sz="4000" baseline="31999"/>
                        <a:t>3</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0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Multiplies by 8</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6"/>
                  </a:ext>
                </a:extLst>
              </a:tr>
              <a:tr h="1111341">
                <a:tc>
                  <a:txBody>
                    <a:bodyPr/>
                    <a:lstStyle/>
                    <a:p>
                      <a:pPr algn="l" defTabSz="685800">
                        <a:lnSpc>
                          <a:spcPts val="5200"/>
                        </a:lnSpc>
                        <a:tabLst>
                          <a:tab pos="1257300" algn="l"/>
                        </a:tabLst>
                        <a:def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defRPr>
                      </a:pPr>
                      <a:r>
                        <a:rPr sz="4000"/>
                        <a:t>2</a:t>
                      </a:r>
                      <a:r>
                        <a:rPr sz="4000" baseline="31999"/>
                        <a:t>n</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44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000"/>
                        <a:t>2</a:t>
                      </a:r>
                      <a:r>
                        <a:rPr sz="4000" baseline="31999"/>
                        <a:t>2n</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000" b="1" dirty="0">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Squares</a:t>
                      </a:r>
                    </a:p>
                  </a:txBody>
                  <a:tcPr marL="228600" marR="228600" marT="207818" marB="207818"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10">
                                            <p:bg/>
                                          </p:spTgt>
                                        </p:tgtEl>
                                        <p:attrNameLst>
                                          <p:attrName>style.visibility</p:attrName>
                                        </p:attrNameLst>
                                      </p:cBhvr>
                                      <p:to>
                                        <p:strVal val="visible"/>
                                      </p:to>
                                    </p:set>
                                    <p:animEffect transition="in" filter="fade">
                                      <p:cBhvr>
                                        <p:cTn id="7" dur="500"/>
                                        <p:tgtEl>
                                          <p:spTgt spid="210">
                                            <p:bg/>
                                          </p:spTgt>
                                        </p:tgtEl>
                                      </p:cBhvr>
                                    </p:animEffect>
                                  </p:childTnLst>
                                </p:cTn>
                              </p:par>
                              <p:par>
                                <p:cTn id="8" presetID="10" presetClass="entr" presetSubtype="0" fill="hold" grpId="0" nodeType="withEffect">
                                  <p:stCondLst>
                                    <p:cond delay="0"/>
                                  </p:stCondLst>
                                  <p:iterate>
                                    <p:tmAbs val="0"/>
                                  </p:iterate>
                                  <p:childTnLst>
                                    <p:set>
                                      <p:cBhvr>
                                        <p:cTn id="9" fill="hold"/>
                                        <p:tgtEl>
                                          <p:spTgt spid="210">
                                            <p:txEl>
                                              <p:pRg st="0" end="0"/>
                                            </p:txEl>
                                          </p:spTgt>
                                        </p:tgtEl>
                                        <p:attrNameLst>
                                          <p:attrName>style.visibility</p:attrName>
                                        </p:attrNameLst>
                                      </p:cBhvr>
                                      <p:to>
                                        <p:strVal val="visible"/>
                                      </p:to>
                                    </p:set>
                                    <p:animEffect transition="in" filter="fade">
                                      <p:cBhvr>
                                        <p:cTn id="10" dur="500"/>
                                        <p:tgtEl>
                                          <p:spTgt spid="210">
                                            <p:txEl>
                                              <p:pRg st="0" end="0"/>
                                            </p:txEl>
                                          </p:spTgt>
                                        </p:tgtEl>
                                      </p:cBhvr>
                                    </p:animEffect>
                                  </p:childTnLst>
                                </p:cTn>
                              </p:par>
                            </p:childTnLst>
                          </p:cTn>
                        </p:par>
                        <p:par>
                          <p:cTn id="11" fill="hold">
                            <p:stCondLst>
                              <p:cond delay="500"/>
                            </p:stCondLst>
                            <p:childTnLst>
                              <p:par>
                                <p:cTn id="12" presetID="3" presetClass="entr" presetSubtype="10" fill="hold" grpId="0" nodeType="afterEffect">
                                  <p:stCondLst>
                                    <p:cond delay="0"/>
                                  </p:stCondLst>
                                  <p:iterate>
                                    <p:tmAbs val="0"/>
                                  </p:iterate>
                                  <p:childTnLst>
                                    <p:set>
                                      <p:cBhvr>
                                        <p:cTn id="13" fill="hold"/>
                                        <p:tgtEl>
                                          <p:spTgt spid="211"/>
                                        </p:tgtEl>
                                        <p:attrNameLst>
                                          <p:attrName>style.visibility</p:attrName>
                                        </p:attrNameLst>
                                      </p:cBhvr>
                                      <p:to>
                                        <p:strVal val="visible"/>
                                      </p:to>
                                    </p:set>
                                    <p:animEffect transition="in" filter="blinds(horizontal)">
                                      <p:cBhvr>
                                        <p:cTn id="14"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uild="p" bldLvl="5" animBg="1" advAuto="0"/>
      <p:bldP spid="211"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presenting Algorithm Complexity"/>
          <p:cNvSpPr txBox="1">
            <a:spLocks noGrp="1"/>
          </p:cNvSpPr>
          <p:nvPr>
            <p:ph type="title"/>
          </p:nvPr>
        </p:nvSpPr>
        <p:spPr>
          <a:xfrm>
            <a:off x="361949" y="-1"/>
            <a:ext cx="23831551" cy="2095501"/>
          </a:xfrm>
          <a:prstGeom prst="rect">
            <a:avLst/>
          </a:prstGeom>
        </p:spPr>
        <p:txBody>
          <a:bodyPr/>
          <a:lstStyle/>
          <a:p>
            <a:r>
              <a:t>Representing Algorithm Complexity</a:t>
            </a:r>
          </a:p>
        </p:txBody>
      </p:sp>
      <p:sp>
        <p:nvSpPr>
          <p:cNvPr id="216" name="Time to process one million items at a rate of one million operations per second."/>
          <p:cNvSpPr txBox="1">
            <a:spLocks noGrp="1"/>
          </p:cNvSpPr>
          <p:nvPr>
            <p:ph type="body" sz="quarter" idx="1"/>
          </p:nvPr>
        </p:nvSpPr>
        <p:spPr>
          <a:xfrm>
            <a:off x="190499" y="2343149"/>
            <a:ext cx="24003001" cy="1295401"/>
          </a:xfrm>
          <a:prstGeom prst="rect">
            <a:avLst/>
          </a:prstGeom>
        </p:spPr>
        <p:txBody>
          <a:bodyPr/>
          <a:lstStyle>
            <a:lvl1pPr marL="507999" indent="-507999">
              <a:buBlip>
                <a:blip r:embed="rId3"/>
              </a:buBlip>
              <a:defRPr sz="5200"/>
            </a:lvl1pPr>
          </a:lstStyle>
          <a:p>
            <a:r>
              <a:t>Time to process one million items at a rate of one million operations per second.</a:t>
            </a:r>
          </a:p>
        </p:txBody>
      </p:sp>
      <p:graphicFrame>
        <p:nvGraphicFramePr>
          <p:cNvPr id="217" name="Table 1"/>
          <p:cNvGraphicFramePr/>
          <p:nvPr>
            <p:extLst>
              <p:ext uri="{D42A27DB-BD31-4B8C-83A1-F6EECF244321}">
                <p14:modId xmlns:p14="http://schemas.microsoft.com/office/powerpoint/2010/main" val="2461721418"/>
              </p:ext>
            </p:extLst>
          </p:nvPr>
        </p:nvGraphicFramePr>
        <p:xfrm>
          <a:off x="2544400" y="3397009"/>
          <a:ext cx="19466649" cy="9520381"/>
        </p:xfrm>
        <a:graphic>
          <a:graphicData uri="http://schemas.openxmlformats.org/drawingml/2006/table">
            <a:tbl>
              <a:tblPr>
                <a:tableStyleId>{4C3C2611-4C71-4FC5-86AE-919BDF0F9419}</a:tableStyleId>
              </a:tblPr>
              <a:tblGrid>
                <a:gridCol w="8469385">
                  <a:extLst>
                    <a:ext uri="{9D8B030D-6E8A-4147-A177-3AD203B41FA5}">
                      <a16:colId xmlns:a16="http://schemas.microsoft.com/office/drawing/2014/main" val="20000"/>
                    </a:ext>
                  </a:extLst>
                </a:gridCol>
                <a:gridCol w="10997264">
                  <a:extLst>
                    <a:ext uri="{9D8B030D-6E8A-4147-A177-3AD203B41FA5}">
                      <a16:colId xmlns:a16="http://schemas.microsoft.com/office/drawing/2014/main" val="20001"/>
                    </a:ext>
                  </a:extLst>
                </a:gridCol>
              </a:tblGrid>
              <a:tr h="1894423">
                <a:tc>
                  <a:txBody>
                    <a:bodyPr/>
                    <a:lstStyle/>
                    <a:p>
                      <a:pPr defTabSz="914400">
                        <a:lnSpc>
                          <a:spcPct val="70000"/>
                        </a:lnSpc>
                        <a:tabLst>
                          <a:tab pos="1371600" algn="l"/>
                        </a:tabLst>
                        <a:defRPr sz="3600">
                          <a:solidFill>
                            <a:srgbClr val="FFFFFF"/>
                          </a:solidFill>
                          <a:latin typeface="Comic Sans MS"/>
                          <a:ea typeface="Comic Sans MS"/>
                          <a:cs typeface="Comic Sans MS"/>
                          <a:sym typeface="Comic Sans MS"/>
                        </a:defRPr>
                      </a:pPr>
                      <a:r>
                        <a:t>Growth-Rate Function for Size </a:t>
                      </a:r>
                      <a:r>
                        <a:rPr b="1">
                          <a:solidFill>
                            <a:srgbClr val="FFFB00"/>
                          </a:solidFill>
                          <a:latin typeface="Courier New"/>
                          <a:ea typeface="Courier New"/>
                          <a:cs typeface="Courier New"/>
                          <a:sym typeface="Courier New"/>
                        </a:rPr>
                        <a:t>n</a:t>
                      </a:r>
                      <a:r>
                        <a:t> Problems</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4"/>
                      <a:srcRect/>
                      <a:tile tx="0" ty="0" sx="100000" sy="100000" flip="none" algn="tl"/>
                    </a:blipFill>
                  </a:tcPr>
                </a:tc>
                <a:tc>
                  <a:txBody>
                    <a:bodyPr/>
                    <a:lstStyle/>
                    <a:p>
                      <a:pPr defTabSz="914400">
                        <a:lnSpc>
                          <a:spcPct val="70000"/>
                        </a:lnSpc>
                        <a:tabLst>
                          <a:tab pos="1371600" algn="l"/>
                        </a:tabLst>
                        <a:defRPr sz="1800"/>
                      </a:pPr>
                      <a:r>
                        <a:rPr sz="3600">
                          <a:solidFill>
                            <a:srgbClr val="FFFFFF"/>
                          </a:solidFill>
                          <a:latin typeface="Comic Sans MS"/>
                          <a:ea typeface="Comic Sans MS"/>
                          <a:cs typeface="Comic Sans MS"/>
                          <a:sym typeface="Comic Sans MS"/>
                        </a:rPr>
                        <a:t>Time to process one million items at a rate of one million operation per second</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r h="1270993">
                <a:tc>
                  <a:txBody>
                    <a:bodyPr/>
                    <a:lstStyle/>
                    <a:p>
                      <a:pPr algn="l" defTabSz="685800">
                        <a:lnSpc>
                          <a:spcPts val="5200"/>
                        </a:lnSpc>
                        <a:tabLst>
                          <a:tab pos="1257300" algn="l"/>
                        </a:tabLst>
                        <a:defRPr sz="1800"/>
                      </a:pPr>
                      <a:r>
                        <a: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log n</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0.0000199 seconds</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1"/>
                  </a:ext>
                </a:extLst>
              </a:tr>
              <a:tr h="1270993">
                <a:tc>
                  <a:txBody>
                    <a:bodyPr/>
                    <a:lstStyle/>
                    <a:p>
                      <a:pPr algn="l" defTabSz="685800">
                        <a:lnSpc>
                          <a:spcPts val="5200"/>
                        </a:lnSpc>
                        <a:tabLst>
                          <a:tab pos="1257300" algn="l"/>
                        </a:tabLst>
                        <a:defRPr sz="1800"/>
                      </a:pPr>
                      <a:r>
                        <a:rPr sz="4400" b="1" dirty="0">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n </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1 second</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2"/>
                  </a:ext>
                </a:extLst>
              </a:tr>
              <a:tr h="1270993">
                <a:tc>
                  <a:txBody>
                    <a:bodyPr/>
                    <a:lstStyle/>
                    <a:p>
                      <a:pPr algn="l" defTabSz="685800">
                        <a:lnSpc>
                          <a:spcPts val="5200"/>
                        </a:lnSpc>
                        <a:tabLst>
                          <a:tab pos="1257300" algn="l"/>
                        </a:tabLst>
                        <a:defRPr sz="1800"/>
                      </a:pPr>
                      <a:r>
                        <a: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n log n</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19.9 seconds</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3"/>
                  </a:ext>
                </a:extLst>
              </a:tr>
              <a:tr h="1270993">
                <a:tc>
                  <a:txBody>
                    <a:bodyPr/>
                    <a:lstStyle/>
                    <a:p>
                      <a:pPr algn="l" defTabSz="685800">
                        <a:lnSpc>
                          <a:spcPts val="5200"/>
                        </a:lnSpc>
                        <a:tabLst>
                          <a:tab pos="1257300" algn="l"/>
                        </a:tabLst>
                        <a:def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defRPr>
                      </a:pPr>
                      <a:r>
                        <a:t>n</a:t>
                      </a:r>
                      <a:r>
                        <a:rPr baseline="31999"/>
                        <a:t>2</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11.6 days</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4"/>
                  </a:ext>
                </a:extLst>
              </a:tr>
              <a:tr h="1270993">
                <a:tc>
                  <a:txBody>
                    <a:bodyPr/>
                    <a:lstStyle/>
                    <a:p>
                      <a:pPr algn="l" defTabSz="685800">
                        <a:lnSpc>
                          <a:spcPts val="5200"/>
                        </a:lnSpc>
                        <a:tabLst>
                          <a:tab pos="1257300" algn="l"/>
                        </a:tabLst>
                        <a:def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defRPr>
                      </a:pPr>
                      <a:r>
                        <a:t>n</a:t>
                      </a:r>
                      <a:r>
                        <a:rPr baseline="31999"/>
                        <a:t>3</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1800"/>
                      </a:pPr>
                      <a:r>
                        <a: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31,709.8 years</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5"/>
                  </a:ext>
                </a:extLst>
              </a:tr>
              <a:tr h="1270993">
                <a:tc>
                  <a:txBody>
                    <a:bodyPr/>
                    <a:lstStyle/>
                    <a:p>
                      <a:pPr algn="l" defTabSz="685800">
                        <a:lnSpc>
                          <a:spcPts val="5200"/>
                        </a:lnSpc>
                        <a:tabLst>
                          <a:tab pos="1257300" algn="l"/>
                        </a:tabLst>
                        <a:def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defRPr>
                      </a:pPr>
                      <a:r>
                        <a:t>2</a:t>
                      </a:r>
                      <a:r>
                        <a:rPr baseline="31999"/>
                        <a:t>n</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5200"/>
                        </a:lnSpc>
                        <a:tabLst>
                          <a:tab pos="1257300" algn="l"/>
                        </a:tabLst>
                        <a:defRPr sz="44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defRPr>
                      </a:pPr>
                      <a:r>
                        <a:rPr dirty="0"/>
                        <a:t>10</a:t>
                      </a:r>
                      <a:r>
                        <a:rPr baseline="31999" dirty="0"/>
                        <a:t>301,016</a:t>
                      </a:r>
                      <a:r>
                        <a:rPr dirty="0"/>
                        <a:t> years</a:t>
                      </a:r>
                    </a:p>
                  </a:txBody>
                  <a:tcPr marL="241300" marR="241300" marT="241300" marB="2413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wipe dir="d"/>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16">
                                            <p:bg/>
                                          </p:spTgt>
                                        </p:tgtEl>
                                        <p:attrNameLst>
                                          <p:attrName>style.visibility</p:attrName>
                                        </p:attrNameLst>
                                      </p:cBhvr>
                                      <p:to>
                                        <p:strVal val="visible"/>
                                      </p:to>
                                    </p:set>
                                    <p:animEffect transition="in" filter="fade">
                                      <p:cBhvr>
                                        <p:cTn id="7" dur="500"/>
                                        <p:tgtEl>
                                          <p:spTgt spid="216">
                                            <p:bg/>
                                          </p:spTgt>
                                        </p:tgtEl>
                                      </p:cBhvr>
                                    </p:animEffect>
                                  </p:childTnLst>
                                </p:cTn>
                              </p:par>
                              <p:par>
                                <p:cTn id="8" presetID="10" presetClass="entr" presetSubtype="0" fill="hold" grpId="0" nodeType="withEffect">
                                  <p:stCondLst>
                                    <p:cond delay="0"/>
                                  </p:stCondLst>
                                  <p:iterate>
                                    <p:tmAbs val="0"/>
                                  </p:iterate>
                                  <p:childTnLst>
                                    <p:set>
                                      <p:cBhvr>
                                        <p:cTn id="9" fill="hold"/>
                                        <p:tgtEl>
                                          <p:spTgt spid="216">
                                            <p:txEl>
                                              <p:pRg st="0" end="0"/>
                                            </p:txEl>
                                          </p:spTgt>
                                        </p:tgtEl>
                                        <p:attrNameLst>
                                          <p:attrName>style.visibility</p:attrName>
                                        </p:attrNameLst>
                                      </p:cBhvr>
                                      <p:to>
                                        <p:strVal val="visible"/>
                                      </p:to>
                                    </p:set>
                                    <p:animEffect transition="in" filter="fade">
                                      <p:cBhvr>
                                        <p:cTn id="10" dur="500"/>
                                        <p:tgtEl>
                                          <p:spTgt spid="216">
                                            <p:txEl>
                                              <p:pRg st="0" end="0"/>
                                            </p:txEl>
                                          </p:spTgt>
                                        </p:tgtEl>
                                      </p:cBhvr>
                                    </p:animEffect>
                                  </p:childTnLst>
                                </p:cTn>
                              </p:par>
                            </p:childTnLst>
                          </p:cTn>
                        </p:par>
                        <p:par>
                          <p:cTn id="11" fill="hold">
                            <p:stCondLst>
                              <p:cond delay="500"/>
                            </p:stCondLst>
                            <p:childTnLst>
                              <p:par>
                                <p:cTn id="12" presetID="3" presetClass="entr" presetSubtype="10" fill="hold" grpId="0" nodeType="afterEffect">
                                  <p:stCondLst>
                                    <p:cond delay="0"/>
                                  </p:stCondLst>
                                  <p:iterate>
                                    <p:tmAbs val="0"/>
                                  </p:iterate>
                                  <p:childTnLst>
                                    <p:set>
                                      <p:cBhvr>
                                        <p:cTn id="13" fill="hold"/>
                                        <p:tgtEl>
                                          <p:spTgt spid="217"/>
                                        </p:tgtEl>
                                        <p:attrNameLst>
                                          <p:attrName>style.visibility</p:attrName>
                                        </p:attrNameLst>
                                      </p:cBhvr>
                                      <p:to>
                                        <p:strVal val="visible"/>
                                      </p:to>
                                    </p:set>
                                    <p:animEffect transition="in" filter="blinds(horizontal)">
                                      <p:cBhvr>
                                        <p:cTn id="14"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build="p" bldLvl="5" animBg="1" advAuto="0"/>
      <p:bldP spid="217"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Understanding Big O Notation"/>
          <p:cNvSpPr txBox="1">
            <a:spLocks noGrp="1"/>
          </p:cNvSpPr>
          <p:nvPr>
            <p:ph type="title"/>
          </p:nvPr>
        </p:nvSpPr>
        <p:spPr>
          <a:xfrm>
            <a:off x="5105400" y="5619750"/>
            <a:ext cx="14687550" cy="2095500"/>
          </a:xfrm>
          <a:prstGeom prst="rect">
            <a:avLst/>
          </a:prstGeom>
        </p:spPr>
        <p:txBody>
          <a:bodyPr>
            <a:normAutofit/>
          </a:bodyPr>
          <a:lstStyle>
            <a:lvl1pPr defTabSz="565213">
              <a:defRPr sz="7865"/>
            </a:lvl1pPr>
          </a:lstStyle>
          <a:p>
            <a:r>
              <a:t>Understanding Big O Notation</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21"/>
                                        </p:tgtEl>
                                        <p:attrNameLst>
                                          <p:attrName>style.visibility</p:attrName>
                                        </p:attrNameLst>
                                      </p:cBhvr>
                                      <p:to>
                                        <p:strVal val="visible"/>
                                      </p:to>
                                    </p:set>
                                    <p:animEffect transition="in" filter="wipe(left)">
                                      <p:cBhvr>
                                        <p:cTn id="7" dur="75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icturing Efficiency"/>
          <p:cNvSpPr txBox="1">
            <a:spLocks noGrp="1"/>
          </p:cNvSpPr>
          <p:nvPr>
            <p:ph type="title"/>
          </p:nvPr>
        </p:nvSpPr>
        <p:spPr>
          <a:prstGeom prst="rect">
            <a:avLst/>
          </a:prstGeom>
        </p:spPr>
        <p:txBody>
          <a:bodyPr/>
          <a:lstStyle/>
          <a:p>
            <a:r>
              <a:t>Picturing Efficiency</a:t>
            </a:r>
          </a:p>
        </p:txBody>
      </p:sp>
      <p:sp>
        <p:nvSpPr>
          <p:cNvPr id="224" name="An O(n) algorithm"/>
          <p:cNvSpPr txBox="1">
            <a:spLocks noGrp="1"/>
          </p:cNvSpPr>
          <p:nvPr>
            <p:ph type="body" sz="quarter" idx="1"/>
          </p:nvPr>
        </p:nvSpPr>
        <p:spPr>
          <a:xfrm>
            <a:off x="190500" y="2343150"/>
            <a:ext cx="7334250" cy="1543050"/>
          </a:xfrm>
          <a:prstGeom prst="rect">
            <a:avLst/>
          </a:prstGeom>
        </p:spPr>
        <p:txBody>
          <a:bodyPr/>
          <a:lstStyle/>
          <a:p>
            <a:pPr>
              <a:buBlip>
                <a:blip r:embed="rId3"/>
              </a:buBlip>
            </a:pPr>
            <a:r>
              <a:t>An </a:t>
            </a:r>
            <a:r>
              <a:rPr b="0">
                <a:latin typeface="Snell Roundhand Bold"/>
                <a:ea typeface="Snell Roundhand Bold"/>
                <a:cs typeface="Snell Roundhand Bold"/>
                <a:sym typeface="Snell Roundhand Bold"/>
              </a:rPr>
              <a:t>O</a:t>
            </a:r>
            <a:r>
              <a:rPr>
                <a:latin typeface="Courier New"/>
                <a:ea typeface="Courier New"/>
                <a:cs typeface="Courier New"/>
                <a:sym typeface="Courier New"/>
              </a:rPr>
              <a:t>(n)</a:t>
            </a:r>
            <a:r>
              <a:t> algorithm</a:t>
            </a:r>
          </a:p>
        </p:txBody>
      </p:sp>
      <p:sp>
        <p:nvSpPr>
          <p:cNvPr id="225" name="for i = 1 to n…"/>
          <p:cNvSpPr/>
          <p:nvPr/>
        </p:nvSpPr>
        <p:spPr>
          <a:xfrm>
            <a:off x="8667750" y="2575917"/>
            <a:ext cx="7715250" cy="1257301"/>
          </a:xfrm>
          <a:prstGeom prst="rect">
            <a:avLst/>
          </a:prstGeom>
          <a:blipFill>
            <a:blip r:embed="rId4"/>
          </a:blipFill>
          <a:ln w="12700">
            <a:solidFill>
              <a:srgbClr val="000000"/>
            </a:solidFill>
            <a:miter lim="400000"/>
          </a:ln>
          <a:effectLst>
            <a:outerShdw blurRad="4572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p>
            <a:pPr algn="l" defTabSz="914400">
              <a:tabLst>
                <a:tab pos="1066800" algn="l"/>
              </a:tabLst>
              <a:defRPr sz="3200">
                <a:solidFill>
                  <a:srgbClr val="FFFFFF"/>
                </a:solidFill>
                <a:latin typeface="Chalkduster"/>
                <a:ea typeface="Chalkduster"/>
                <a:cs typeface="Chalkduster"/>
                <a:sym typeface="Chalkduster"/>
              </a:defRPr>
            </a:pPr>
            <a:r>
              <a:rPr sz="3800" b="1">
                <a:solidFill>
                  <a:srgbClr val="FFFC79"/>
                </a:solidFill>
                <a:latin typeface="Courier New"/>
                <a:ea typeface="Courier New"/>
                <a:cs typeface="Courier New"/>
                <a:sym typeface="Courier New"/>
              </a:rPr>
              <a:t>	for i = 1 to </a:t>
            </a:r>
            <a:r>
              <a:rPr sz="3800" b="1">
                <a:solidFill>
                  <a:srgbClr val="FFFB00"/>
                </a:solidFill>
                <a:latin typeface="Courier New"/>
                <a:ea typeface="Courier New"/>
                <a:cs typeface="Courier New"/>
                <a:sym typeface="Courier New"/>
              </a:rPr>
              <a:t>n</a:t>
            </a:r>
            <a:endParaRPr sz="3800" b="1">
              <a:solidFill>
                <a:srgbClr val="FFFC79"/>
              </a:solidFill>
              <a:latin typeface="Courier New"/>
              <a:ea typeface="Courier New"/>
              <a:cs typeface="Courier New"/>
              <a:sym typeface="Courier New"/>
            </a:endParaRPr>
          </a:p>
          <a:p>
            <a:pPr algn="l" defTabSz="914400">
              <a:tabLst>
                <a:tab pos="1066800" algn="l"/>
              </a:tabLst>
              <a:defRPr sz="3200">
                <a:solidFill>
                  <a:srgbClr val="FFFFFF"/>
                </a:solidFill>
                <a:latin typeface="Chalkduster"/>
                <a:ea typeface="Chalkduster"/>
                <a:cs typeface="Chalkduster"/>
                <a:sym typeface="Chalkduster"/>
              </a:defRPr>
            </a:pPr>
            <a:r>
              <a:rPr sz="3800" b="1">
                <a:solidFill>
                  <a:srgbClr val="FFFC79"/>
                </a:solidFill>
                <a:latin typeface="Courier New"/>
                <a:ea typeface="Courier New"/>
                <a:cs typeface="Courier New"/>
                <a:sym typeface="Courier New"/>
              </a:rPr>
              <a:t>  		     sum = sum + i</a:t>
            </a:r>
          </a:p>
        </p:txBody>
      </p:sp>
      <p:grpSp>
        <p:nvGrpSpPr>
          <p:cNvPr id="228" name="Group"/>
          <p:cNvGrpSpPr/>
          <p:nvPr/>
        </p:nvGrpSpPr>
        <p:grpSpPr>
          <a:xfrm>
            <a:off x="5324451" y="3995141"/>
            <a:ext cx="1321615" cy="2857502"/>
            <a:chOff x="0" y="0"/>
            <a:chExt cx="1321613" cy="2857500"/>
          </a:xfrm>
        </p:grpSpPr>
        <p:pic>
          <p:nvPicPr>
            <p:cNvPr id="226" name="Stopwatch.tif" descr="Stopwatch.tif"/>
            <p:cNvPicPr>
              <a:picLocks noChangeAspect="1"/>
            </p:cNvPicPr>
            <p:nvPr/>
          </p:nvPicPr>
          <p:blipFill>
            <a:blip r:embed="rId5"/>
            <a:stretch>
              <a:fillRect/>
            </a:stretch>
          </p:blipFill>
          <p:spPr>
            <a:xfrm>
              <a:off x="0" y="0"/>
              <a:ext cx="1321614" cy="1777583"/>
            </a:xfrm>
            <a:prstGeom prst="rect">
              <a:avLst/>
            </a:prstGeom>
            <a:ln w="12700" cap="flat">
              <a:noFill/>
              <a:miter lim="400000"/>
            </a:ln>
            <a:effectLst>
              <a:outerShdw blurRad="190500" dist="114300" dir="2700000" rotWithShape="0">
                <a:srgbClr val="000000"/>
              </a:outerShdw>
            </a:effectLst>
          </p:spPr>
        </p:pic>
        <p:sp>
          <p:nvSpPr>
            <p:cNvPr id="227" name="1"/>
            <p:cNvSpPr/>
            <p:nvPr/>
          </p:nvSpPr>
          <p:spPr>
            <a:xfrm>
              <a:off x="384207" y="1687549"/>
              <a:ext cx="559592" cy="1169952"/>
            </a:xfrm>
            <a:prstGeom prst="rect">
              <a:avLst/>
            </a:prstGeom>
            <a:noFill/>
            <a:ln w="12700" cap="flat">
              <a:noFill/>
              <a:miter lim="400000"/>
            </a:ln>
            <a:effectLst>
              <a:outerShdw blurRad="190500" dist="114300" dir="2700000" rotWithShape="0">
                <a:srgbClr val="000000">
                  <a:alpha val="4138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1</a:t>
              </a:r>
            </a:p>
          </p:txBody>
        </p:sp>
      </p:grpSp>
      <p:grpSp>
        <p:nvGrpSpPr>
          <p:cNvPr id="231" name="Group"/>
          <p:cNvGrpSpPr/>
          <p:nvPr/>
        </p:nvGrpSpPr>
        <p:grpSpPr>
          <a:xfrm>
            <a:off x="7562850" y="3997233"/>
            <a:ext cx="1321613" cy="2857501"/>
            <a:chOff x="0" y="0"/>
            <a:chExt cx="1321612" cy="2857500"/>
          </a:xfrm>
        </p:grpSpPr>
        <p:pic>
          <p:nvPicPr>
            <p:cNvPr id="229" name="Stopwatch.tif" descr="Stopwatch.tif"/>
            <p:cNvPicPr>
              <a:picLocks noChangeAspect="1"/>
            </p:cNvPicPr>
            <p:nvPr/>
          </p:nvPicPr>
          <p:blipFill>
            <a:blip r:embed="rId5"/>
            <a:stretch>
              <a:fillRect/>
            </a:stretch>
          </p:blipFill>
          <p:spPr>
            <a:xfrm>
              <a:off x="0" y="0"/>
              <a:ext cx="1321613" cy="1777581"/>
            </a:xfrm>
            <a:prstGeom prst="rect">
              <a:avLst/>
            </a:prstGeom>
            <a:ln w="12700" cap="flat">
              <a:noFill/>
              <a:miter lim="400000"/>
            </a:ln>
            <a:effectLst>
              <a:outerShdw blurRad="190500" dist="114300" dir="2700000" rotWithShape="0">
                <a:srgbClr val="000000"/>
              </a:outerShdw>
            </a:effectLst>
          </p:spPr>
        </p:pic>
        <p:sp>
          <p:nvSpPr>
            <p:cNvPr id="230" name="2"/>
            <p:cNvSpPr/>
            <p:nvPr/>
          </p:nvSpPr>
          <p:spPr>
            <a:xfrm>
              <a:off x="398707" y="1687549"/>
              <a:ext cx="530595" cy="1169952"/>
            </a:xfrm>
            <a:prstGeom prst="rect">
              <a:avLst/>
            </a:prstGeom>
            <a:noFill/>
            <a:ln w="12700" cap="flat">
              <a:noFill/>
              <a:miter lim="400000"/>
            </a:ln>
            <a:effectLst>
              <a:outerShdw blurRad="190500" dist="114300" dir="2700000" rotWithShape="0">
                <a:srgbClr val="000000">
                  <a:alpha val="4138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2</a:t>
              </a:r>
            </a:p>
          </p:txBody>
        </p:sp>
      </p:grpSp>
      <p:grpSp>
        <p:nvGrpSpPr>
          <p:cNvPr id="234" name="Group"/>
          <p:cNvGrpSpPr/>
          <p:nvPr/>
        </p:nvGrpSpPr>
        <p:grpSpPr>
          <a:xfrm>
            <a:off x="9791700" y="3997233"/>
            <a:ext cx="1321613" cy="2857501"/>
            <a:chOff x="0" y="0"/>
            <a:chExt cx="1321612" cy="2857500"/>
          </a:xfrm>
        </p:grpSpPr>
        <p:pic>
          <p:nvPicPr>
            <p:cNvPr id="232" name="Stopwatch.tif" descr="Stopwatch.tif"/>
            <p:cNvPicPr>
              <a:picLocks noChangeAspect="1"/>
            </p:cNvPicPr>
            <p:nvPr/>
          </p:nvPicPr>
          <p:blipFill>
            <a:blip r:embed="rId5"/>
            <a:stretch>
              <a:fillRect/>
            </a:stretch>
          </p:blipFill>
          <p:spPr>
            <a:xfrm>
              <a:off x="0" y="0"/>
              <a:ext cx="1321613" cy="1777581"/>
            </a:xfrm>
            <a:prstGeom prst="rect">
              <a:avLst/>
            </a:prstGeom>
            <a:ln w="12700" cap="flat">
              <a:noFill/>
              <a:miter lim="400000"/>
            </a:ln>
            <a:effectLst>
              <a:outerShdw blurRad="190500" dist="114300" dir="2700000" rotWithShape="0">
                <a:srgbClr val="000000"/>
              </a:outerShdw>
            </a:effectLst>
          </p:spPr>
        </p:pic>
        <p:sp>
          <p:nvSpPr>
            <p:cNvPr id="233" name="3"/>
            <p:cNvSpPr/>
            <p:nvPr/>
          </p:nvSpPr>
          <p:spPr>
            <a:xfrm>
              <a:off x="355591" y="1687549"/>
              <a:ext cx="616824" cy="1169952"/>
            </a:xfrm>
            <a:prstGeom prst="rect">
              <a:avLst/>
            </a:prstGeom>
            <a:noFill/>
            <a:ln w="12700" cap="flat">
              <a:noFill/>
              <a:miter lim="400000"/>
            </a:ln>
            <a:effectLst>
              <a:outerShdw blurRad="190500" dist="114300" dir="2700000" rotWithShape="0">
                <a:srgbClr val="000000">
                  <a:alpha val="4138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3</a:t>
              </a:r>
            </a:p>
          </p:txBody>
        </p:sp>
      </p:grpSp>
      <p:grpSp>
        <p:nvGrpSpPr>
          <p:cNvPr id="237" name="Group"/>
          <p:cNvGrpSpPr/>
          <p:nvPr/>
        </p:nvGrpSpPr>
        <p:grpSpPr>
          <a:xfrm>
            <a:off x="12020550" y="3997233"/>
            <a:ext cx="1321613" cy="2857501"/>
            <a:chOff x="0" y="0"/>
            <a:chExt cx="1321612" cy="2857500"/>
          </a:xfrm>
        </p:grpSpPr>
        <p:pic>
          <p:nvPicPr>
            <p:cNvPr id="235" name="Stopwatch.tif" descr="Stopwatch.tif"/>
            <p:cNvPicPr>
              <a:picLocks noChangeAspect="1"/>
            </p:cNvPicPr>
            <p:nvPr/>
          </p:nvPicPr>
          <p:blipFill>
            <a:blip r:embed="rId5"/>
            <a:stretch>
              <a:fillRect/>
            </a:stretch>
          </p:blipFill>
          <p:spPr>
            <a:xfrm>
              <a:off x="0" y="0"/>
              <a:ext cx="1321613" cy="1777581"/>
            </a:xfrm>
            <a:prstGeom prst="rect">
              <a:avLst/>
            </a:prstGeom>
            <a:ln w="12700" cap="flat">
              <a:noFill/>
              <a:miter lim="400000"/>
            </a:ln>
            <a:effectLst>
              <a:outerShdw blurRad="190500" dist="114300" dir="2700000" rotWithShape="0">
                <a:srgbClr val="000000"/>
              </a:outerShdw>
            </a:effectLst>
          </p:spPr>
        </p:pic>
        <p:sp>
          <p:nvSpPr>
            <p:cNvPr id="236" name="4"/>
            <p:cNvSpPr/>
            <p:nvPr/>
          </p:nvSpPr>
          <p:spPr>
            <a:xfrm>
              <a:off x="276612" y="1687549"/>
              <a:ext cx="774784" cy="1169952"/>
            </a:xfrm>
            <a:prstGeom prst="rect">
              <a:avLst/>
            </a:prstGeom>
            <a:noFill/>
            <a:ln w="12700" cap="flat">
              <a:noFill/>
              <a:miter lim="400000"/>
            </a:ln>
            <a:effectLst>
              <a:outerShdw blurRad="190500" dist="114300" dir="2700000" rotWithShape="0">
                <a:srgbClr val="000000">
                  <a:alpha val="4138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4</a:t>
              </a:r>
            </a:p>
          </p:txBody>
        </p:sp>
      </p:grpSp>
      <p:grpSp>
        <p:nvGrpSpPr>
          <p:cNvPr id="240" name="Group"/>
          <p:cNvGrpSpPr/>
          <p:nvPr/>
        </p:nvGrpSpPr>
        <p:grpSpPr>
          <a:xfrm>
            <a:off x="16181204" y="3997233"/>
            <a:ext cx="1483694" cy="2857501"/>
            <a:chOff x="0" y="0"/>
            <a:chExt cx="1483692" cy="2857500"/>
          </a:xfrm>
        </p:grpSpPr>
        <p:pic>
          <p:nvPicPr>
            <p:cNvPr id="238" name="Stopwatch.tif" descr="Stopwatch.tif"/>
            <p:cNvPicPr>
              <a:picLocks noChangeAspect="1"/>
            </p:cNvPicPr>
            <p:nvPr/>
          </p:nvPicPr>
          <p:blipFill>
            <a:blip r:embed="rId5"/>
            <a:stretch>
              <a:fillRect/>
            </a:stretch>
          </p:blipFill>
          <p:spPr>
            <a:xfrm>
              <a:off x="77842" y="0"/>
              <a:ext cx="1321613" cy="1777581"/>
            </a:xfrm>
            <a:prstGeom prst="rect">
              <a:avLst/>
            </a:prstGeom>
            <a:ln w="12700" cap="flat">
              <a:noFill/>
              <a:miter lim="400000"/>
            </a:ln>
            <a:effectLst>
              <a:outerShdw blurRad="190500" dist="114300" dir="2700000" rotWithShape="0">
                <a:srgbClr val="000000"/>
              </a:outerShdw>
            </a:effectLst>
          </p:spPr>
        </p:pic>
        <p:sp>
          <p:nvSpPr>
            <p:cNvPr id="239" name="n-1"/>
            <p:cNvSpPr/>
            <p:nvPr/>
          </p:nvSpPr>
          <p:spPr>
            <a:xfrm>
              <a:off x="0" y="1687549"/>
              <a:ext cx="1483693" cy="1169952"/>
            </a:xfrm>
            <a:prstGeom prst="rect">
              <a:avLst/>
            </a:prstGeom>
            <a:noFill/>
            <a:ln w="12700" cap="flat">
              <a:noFill/>
              <a:miter lim="400000"/>
            </a:ln>
            <a:effectLst>
              <a:outerShdw blurRad="190500" dist="114300" dir="2700000" rotWithShape="0">
                <a:srgbClr val="000000">
                  <a:alpha val="4138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n-1</a:t>
              </a:r>
            </a:p>
          </p:txBody>
        </p:sp>
      </p:grpSp>
      <p:grpSp>
        <p:nvGrpSpPr>
          <p:cNvPr id="243" name="Group"/>
          <p:cNvGrpSpPr/>
          <p:nvPr/>
        </p:nvGrpSpPr>
        <p:grpSpPr>
          <a:xfrm>
            <a:off x="18630900" y="3997233"/>
            <a:ext cx="1321613" cy="2857501"/>
            <a:chOff x="0" y="0"/>
            <a:chExt cx="1321612" cy="2857500"/>
          </a:xfrm>
        </p:grpSpPr>
        <p:pic>
          <p:nvPicPr>
            <p:cNvPr id="241" name="Stopwatch.tif" descr="Stopwatch.tif"/>
            <p:cNvPicPr>
              <a:picLocks noChangeAspect="1"/>
            </p:cNvPicPr>
            <p:nvPr/>
          </p:nvPicPr>
          <p:blipFill>
            <a:blip r:embed="rId5"/>
            <a:stretch>
              <a:fillRect/>
            </a:stretch>
          </p:blipFill>
          <p:spPr>
            <a:xfrm>
              <a:off x="0" y="0"/>
              <a:ext cx="1321613" cy="1777581"/>
            </a:xfrm>
            <a:prstGeom prst="rect">
              <a:avLst/>
            </a:prstGeom>
            <a:ln w="12700" cap="flat">
              <a:noFill/>
              <a:miter lim="400000"/>
            </a:ln>
            <a:effectLst>
              <a:outerShdw blurRad="190500" dist="114300" dir="2700000" rotWithShape="0">
                <a:srgbClr val="000000"/>
              </a:outerShdw>
            </a:effectLst>
          </p:spPr>
        </p:pic>
        <p:sp>
          <p:nvSpPr>
            <p:cNvPr id="242" name="n"/>
            <p:cNvSpPr/>
            <p:nvPr/>
          </p:nvSpPr>
          <p:spPr>
            <a:xfrm>
              <a:off x="339567" y="1687549"/>
              <a:ext cx="648875" cy="1169952"/>
            </a:xfrm>
            <a:prstGeom prst="rect">
              <a:avLst/>
            </a:prstGeom>
            <a:noFill/>
            <a:ln w="12700" cap="flat">
              <a:noFill/>
              <a:miter lim="400000"/>
            </a:ln>
            <a:effectLst>
              <a:outerShdw blurRad="190500" dist="114300" dir="2700000" rotWithShape="0">
                <a:srgbClr val="000000">
                  <a:alpha val="4138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n</a:t>
              </a:r>
            </a:p>
          </p:txBody>
        </p:sp>
      </p:grpSp>
      <p:sp>
        <p:nvSpPr>
          <p:cNvPr id="244" name="..."/>
          <p:cNvSpPr/>
          <p:nvPr/>
        </p:nvSpPr>
        <p:spPr>
          <a:xfrm>
            <a:off x="14262365" y="3999905"/>
            <a:ext cx="1454931" cy="285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lvl1pPr defTabSz="533400">
              <a:defRPr sz="9000">
                <a:solidFill>
                  <a:srgbClr val="941100"/>
                </a:solidFill>
                <a:latin typeface="Chalkduster"/>
                <a:ea typeface="Chalkduster"/>
                <a:cs typeface="Chalkduster"/>
                <a:sym typeface="Chalkduster"/>
              </a:defRPr>
            </a:lvl1pPr>
          </a:lstStyle>
          <a:p>
            <a:r>
              <a:t>...</a:t>
            </a:r>
          </a:p>
        </p:txBody>
      </p:sp>
      <p:sp>
        <p:nvSpPr>
          <p:cNvPr id="245" name="1 + 1+ 1 + 1 + ... + 1 + 1 ≈ O(n)"/>
          <p:cNvSpPr/>
          <p:nvPr/>
        </p:nvSpPr>
        <p:spPr>
          <a:xfrm>
            <a:off x="6904711" y="6632376"/>
            <a:ext cx="11106151"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p>
            <a:pPr algn="l" defTabSz="533400">
              <a:spcBef>
                <a:spcPts val="3400"/>
              </a:spcBef>
              <a:defRPr sz="3800">
                <a:latin typeface="Chalkduster"/>
                <a:ea typeface="Chalkduster"/>
                <a:cs typeface="Chalkduster"/>
                <a:sym typeface="Chalkduster"/>
              </a:defRPr>
            </a:pPr>
            <a:r>
              <a:rPr sz="4800"/>
              <a:t>1 + 1+ 1 + 1 + ... + 1 + 1 ≈ </a:t>
            </a:r>
            <a:r>
              <a:rPr sz="5000">
                <a:latin typeface="Snell Roundhand Bold"/>
                <a:ea typeface="Snell Roundhand Bold"/>
                <a:cs typeface="Snell Roundhand Bold"/>
                <a:sym typeface="Snell Roundhand Bold"/>
              </a:rPr>
              <a:t>O</a:t>
            </a:r>
            <a:r>
              <a:rPr sz="4800"/>
              <a:t>(n) </a:t>
            </a:r>
          </a:p>
        </p:txBody>
      </p:sp>
      <p:sp>
        <p:nvSpPr>
          <p:cNvPr id="246" name="An O(1) algorithm"/>
          <p:cNvSpPr/>
          <p:nvPr/>
        </p:nvSpPr>
        <p:spPr>
          <a:xfrm>
            <a:off x="19050" y="8191500"/>
            <a:ext cx="7334250" cy="1543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p>
            <a:pPr marL="571500" indent="-571500" algn="l">
              <a:spcBef>
                <a:spcPts val="2700"/>
              </a:spcBef>
              <a:buSzPct val="53000"/>
              <a:buBlip>
                <a:blip r:embed="rId3"/>
              </a:buBlip>
              <a:defRPr b="1">
                <a:latin typeface="+mn-lt"/>
                <a:ea typeface="+mn-ea"/>
                <a:cs typeface="+mn-cs"/>
                <a:sym typeface="Optima"/>
              </a:defRPr>
            </a:pPr>
            <a:r>
              <a:t>An </a:t>
            </a:r>
            <a:r>
              <a:rPr b="0">
                <a:latin typeface="Snell Roundhand Bold"/>
                <a:ea typeface="Snell Roundhand Bold"/>
                <a:cs typeface="Snell Roundhand Bold"/>
                <a:sym typeface="Snell Roundhand Bold"/>
              </a:rPr>
              <a:t>O</a:t>
            </a:r>
            <a:r>
              <a:rPr>
                <a:latin typeface="Courier New"/>
                <a:ea typeface="Courier New"/>
                <a:cs typeface="Courier New"/>
                <a:sym typeface="Courier New"/>
              </a:rPr>
              <a:t>(1)</a:t>
            </a:r>
            <a:r>
              <a:t> algorithm</a:t>
            </a:r>
          </a:p>
        </p:txBody>
      </p:sp>
      <p:sp>
        <p:nvSpPr>
          <p:cNvPr id="247" name="1000 ≈ O(1)"/>
          <p:cNvSpPr/>
          <p:nvPr/>
        </p:nvSpPr>
        <p:spPr>
          <a:xfrm>
            <a:off x="8686800" y="12220113"/>
            <a:ext cx="8401050"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p>
            <a:pPr lvl="3" indent="800100" algn="l" defTabSz="533400">
              <a:spcBef>
                <a:spcPts val="3400"/>
              </a:spcBef>
              <a:defRPr sz="3800">
                <a:latin typeface="Chalkduster"/>
                <a:ea typeface="Chalkduster"/>
                <a:cs typeface="Chalkduster"/>
                <a:sym typeface="Chalkduster"/>
              </a:defRPr>
            </a:pPr>
            <a:r>
              <a:rPr sz="4800" dirty="0"/>
              <a:t>1000 ≈ </a:t>
            </a:r>
            <a:r>
              <a:rPr sz="5000" dirty="0">
                <a:latin typeface="Snell Roundhand Bold"/>
                <a:ea typeface="Snell Roundhand Bold"/>
                <a:cs typeface="Snell Roundhand Bold"/>
                <a:sym typeface="Snell Roundhand Bold"/>
              </a:rPr>
              <a:t>O</a:t>
            </a:r>
            <a:r>
              <a:rPr sz="4800" dirty="0"/>
              <a:t>(1) </a:t>
            </a:r>
          </a:p>
        </p:txBody>
      </p:sp>
      <p:sp>
        <p:nvSpPr>
          <p:cNvPr id="248" name="for i = 1 to 1000…"/>
          <p:cNvSpPr/>
          <p:nvPr/>
        </p:nvSpPr>
        <p:spPr>
          <a:xfrm>
            <a:off x="8884464" y="8331409"/>
            <a:ext cx="8401050" cy="1257301"/>
          </a:xfrm>
          <a:prstGeom prst="rect">
            <a:avLst/>
          </a:prstGeom>
          <a:blipFill>
            <a:blip r:embed="rId4"/>
          </a:blipFill>
          <a:ln w="12700">
            <a:solidFill>
              <a:srgbClr val="000000"/>
            </a:solidFill>
            <a:miter lim="400000"/>
          </a:ln>
          <a:effectLst>
            <a:outerShdw blurRad="4572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p>
            <a:pPr algn="l" defTabSz="914400">
              <a:tabLst>
                <a:tab pos="1066800" algn="l"/>
              </a:tabLst>
              <a:defRPr sz="3200">
                <a:solidFill>
                  <a:srgbClr val="FFFFFF"/>
                </a:solidFill>
                <a:latin typeface="Chalkduster"/>
                <a:ea typeface="Chalkduster"/>
                <a:cs typeface="Chalkduster"/>
                <a:sym typeface="Chalkduster"/>
              </a:defRPr>
            </a:pPr>
            <a:r>
              <a:rPr sz="3800" b="1" dirty="0">
                <a:solidFill>
                  <a:srgbClr val="FFFC79"/>
                </a:solidFill>
                <a:latin typeface="Courier New"/>
                <a:ea typeface="Courier New"/>
                <a:cs typeface="Courier New"/>
                <a:sym typeface="Courier New"/>
              </a:rPr>
              <a:t>	for </a:t>
            </a:r>
            <a:r>
              <a:rPr sz="3800" b="1" dirty="0" err="1">
                <a:solidFill>
                  <a:srgbClr val="FFFC79"/>
                </a:solidFill>
                <a:latin typeface="Courier New"/>
                <a:ea typeface="Courier New"/>
                <a:cs typeface="Courier New"/>
                <a:sym typeface="Courier New"/>
              </a:rPr>
              <a:t>i</a:t>
            </a:r>
            <a:r>
              <a:rPr sz="3800" b="1" dirty="0">
                <a:solidFill>
                  <a:srgbClr val="FFFC79"/>
                </a:solidFill>
                <a:latin typeface="Courier New"/>
                <a:ea typeface="Courier New"/>
                <a:cs typeface="Courier New"/>
                <a:sym typeface="Courier New"/>
              </a:rPr>
              <a:t> = 1 to </a:t>
            </a:r>
            <a:r>
              <a:rPr sz="3800" b="1" dirty="0">
                <a:solidFill>
                  <a:srgbClr val="FFFB00"/>
                </a:solidFill>
                <a:latin typeface="Courier New"/>
                <a:ea typeface="Courier New"/>
                <a:cs typeface="Courier New"/>
                <a:sym typeface="Courier New"/>
              </a:rPr>
              <a:t>1000</a:t>
            </a:r>
            <a:endParaRPr sz="3800" b="1" dirty="0">
              <a:solidFill>
                <a:srgbClr val="FFFC79"/>
              </a:solidFill>
              <a:latin typeface="Courier New"/>
              <a:ea typeface="Courier New"/>
              <a:cs typeface="Courier New"/>
              <a:sym typeface="Courier New"/>
            </a:endParaRPr>
          </a:p>
          <a:p>
            <a:pPr algn="l" defTabSz="914400">
              <a:tabLst>
                <a:tab pos="1066800" algn="l"/>
              </a:tabLst>
              <a:defRPr sz="3200">
                <a:solidFill>
                  <a:srgbClr val="FFFFFF"/>
                </a:solidFill>
                <a:latin typeface="Chalkduster"/>
                <a:ea typeface="Chalkduster"/>
                <a:cs typeface="Chalkduster"/>
                <a:sym typeface="Chalkduster"/>
              </a:defRPr>
            </a:pPr>
            <a:r>
              <a:rPr sz="3800" b="1" dirty="0">
                <a:solidFill>
                  <a:srgbClr val="FFFC79"/>
                </a:solidFill>
                <a:latin typeface="Courier New"/>
                <a:ea typeface="Courier New"/>
                <a:cs typeface="Courier New"/>
                <a:sym typeface="Courier New"/>
              </a:rPr>
              <a:t>  		       sum = sum + n</a:t>
            </a:r>
          </a:p>
        </p:txBody>
      </p:sp>
      <p:sp>
        <p:nvSpPr>
          <p:cNvPr id="249" name="Line"/>
          <p:cNvSpPr/>
          <p:nvPr/>
        </p:nvSpPr>
        <p:spPr>
          <a:xfrm flipV="1">
            <a:off x="-19050" y="7886614"/>
            <a:ext cx="24422100" cy="58"/>
          </a:xfrm>
          <a:prstGeom prst="line">
            <a:avLst/>
          </a:prstGeom>
          <a:ln w="76200">
            <a:solidFill>
              <a:srgbClr val="941100"/>
            </a:solidFill>
            <a:miter lim="400000"/>
          </a:ln>
          <a:effectLst>
            <a:outerShdw blurRad="190500" dist="114300" dir="510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grpSp>
        <p:nvGrpSpPr>
          <p:cNvPr id="252" name="Group"/>
          <p:cNvGrpSpPr/>
          <p:nvPr/>
        </p:nvGrpSpPr>
        <p:grpSpPr>
          <a:xfrm>
            <a:off x="5124450" y="9734550"/>
            <a:ext cx="1321614" cy="2857501"/>
            <a:chOff x="0" y="0"/>
            <a:chExt cx="1321613" cy="2857500"/>
          </a:xfrm>
        </p:grpSpPr>
        <p:pic>
          <p:nvPicPr>
            <p:cNvPr id="250" name="Stopwatch.tif" descr="Stopwatch.tif"/>
            <p:cNvPicPr>
              <a:picLocks noChangeAspect="1"/>
            </p:cNvPicPr>
            <p:nvPr/>
          </p:nvPicPr>
          <p:blipFill>
            <a:blip r:embed="rId5"/>
            <a:stretch>
              <a:fillRect/>
            </a:stretch>
          </p:blipFill>
          <p:spPr>
            <a:xfrm>
              <a:off x="0" y="0"/>
              <a:ext cx="1321614" cy="1777583"/>
            </a:xfrm>
            <a:prstGeom prst="rect">
              <a:avLst/>
            </a:prstGeom>
            <a:ln w="12700" cap="flat">
              <a:noFill/>
              <a:miter lim="400000"/>
            </a:ln>
            <a:effectLst>
              <a:outerShdw blurRad="190500" dist="114300" dir="2700000" rotWithShape="0">
                <a:srgbClr val="000000"/>
              </a:outerShdw>
            </a:effectLst>
          </p:spPr>
        </p:pic>
        <p:sp>
          <p:nvSpPr>
            <p:cNvPr id="251" name="1"/>
            <p:cNvSpPr/>
            <p:nvPr/>
          </p:nvSpPr>
          <p:spPr>
            <a:xfrm>
              <a:off x="384207" y="1687549"/>
              <a:ext cx="559592" cy="1169952"/>
            </a:xfrm>
            <a:prstGeom prst="rect">
              <a:avLst/>
            </a:prstGeom>
            <a:noFill/>
            <a:ln w="12700" cap="flat">
              <a:noFill/>
              <a:miter lim="400000"/>
            </a:ln>
            <a:effectLst>
              <a:outerShdw blurRad="190500" dist="114300" dir="2700000" rotWithShape="0">
                <a:srgbClr val="000000">
                  <a:alpha val="42817"/>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1</a:t>
              </a:r>
            </a:p>
          </p:txBody>
        </p:sp>
      </p:grpSp>
      <p:grpSp>
        <p:nvGrpSpPr>
          <p:cNvPr id="255" name="Group"/>
          <p:cNvGrpSpPr/>
          <p:nvPr/>
        </p:nvGrpSpPr>
        <p:grpSpPr>
          <a:xfrm>
            <a:off x="7372350" y="9734550"/>
            <a:ext cx="1321613" cy="2857501"/>
            <a:chOff x="0" y="0"/>
            <a:chExt cx="1321612" cy="2857500"/>
          </a:xfrm>
        </p:grpSpPr>
        <p:pic>
          <p:nvPicPr>
            <p:cNvPr id="253" name="Stopwatch.tif" descr="Stopwatch.tif"/>
            <p:cNvPicPr>
              <a:picLocks noChangeAspect="1"/>
            </p:cNvPicPr>
            <p:nvPr/>
          </p:nvPicPr>
          <p:blipFill>
            <a:blip r:embed="rId5"/>
            <a:stretch>
              <a:fillRect/>
            </a:stretch>
          </p:blipFill>
          <p:spPr>
            <a:xfrm>
              <a:off x="0" y="0"/>
              <a:ext cx="1321613" cy="1777581"/>
            </a:xfrm>
            <a:prstGeom prst="rect">
              <a:avLst/>
            </a:prstGeom>
            <a:ln w="12700" cap="flat">
              <a:noFill/>
              <a:miter lim="400000"/>
            </a:ln>
            <a:effectLst>
              <a:outerShdw blurRad="190500" dist="114300" dir="2700000" rotWithShape="0">
                <a:srgbClr val="000000"/>
              </a:outerShdw>
            </a:effectLst>
          </p:spPr>
        </p:pic>
        <p:sp>
          <p:nvSpPr>
            <p:cNvPr id="254" name="2"/>
            <p:cNvSpPr/>
            <p:nvPr/>
          </p:nvSpPr>
          <p:spPr>
            <a:xfrm>
              <a:off x="398707" y="1687549"/>
              <a:ext cx="530595" cy="1169952"/>
            </a:xfrm>
            <a:prstGeom prst="rect">
              <a:avLst/>
            </a:prstGeom>
            <a:noFill/>
            <a:ln w="12700" cap="flat">
              <a:noFill/>
              <a:miter lim="400000"/>
            </a:ln>
            <a:effectLst>
              <a:outerShdw blurRad="190500" dist="114300" dir="2700000" rotWithShape="0">
                <a:srgbClr val="000000">
                  <a:alpha val="42817"/>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2</a:t>
              </a:r>
            </a:p>
          </p:txBody>
        </p:sp>
      </p:grpSp>
      <p:grpSp>
        <p:nvGrpSpPr>
          <p:cNvPr id="258" name="Group"/>
          <p:cNvGrpSpPr/>
          <p:nvPr/>
        </p:nvGrpSpPr>
        <p:grpSpPr>
          <a:xfrm>
            <a:off x="9601200" y="9734550"/>
            <a:ext cx="1321613" cy="2857501"/>
            <a:chOff x="0" y="0"/>
            <a:chExt cx="1321612" cy="2857500"/>
          </a:xfrm>
        </p:grpSpPr>
        <p:pic>
          <p:nvPicPr>
            <p:cNvPr id="256" name="Stopwatch.tif" descr="Stopwatch.tif"/>
            <p:cNvPicPr>
              <a:picLocks noChangeAspect="1"/>
            </p:cNvPicPr>
            <p:nvPr/>
          </p:nvPicPr>
          <p:blipFill>
            <a:blip r:embed="rId5"/>
            <a:stretch>
              <a:fillRect/>
            </a:stretch>
          </p:blipFill>
          <p:spPr>
            <a:xfrm>
              <a:off x="0" y="0"/>
              <a:ext cx="1321613" cy="1777581"/>
            </a:xfrm>
            <a:prstGeom prst="rect">
              <a:avLst/>
            </a:prstGeom>
            <a:ln w="12700" cap="flat">
              <a:noFill/>
              <a:miter lim="400000"/>
            </a:ln>
            <a:effectLst>
              <a:outerShdw blurRad="190500" dist="114300" dir="2700000" rotWithShape="0">
                <a:srgbClr val="000000"/>
              </a:outerShdw>
            </a:effectLst>
          </p:spPr>
        </p:pic>
        <p:sp>
          <p:nvSpPr>
            <p:cNvPr id="257" name="3"/>
            <p:cNvSpPr/>
            <p:nvPr/>
          </p:nvSpPr>
          <p:spPr>
            <a:xfrm>
              <a:off x="355591" y="1687549"/>
              <a:ext cx="616824" cy="1169952"/>
            </a:xfrm>
            <a:prstGeom prst="rect">
              <a:avLst/>
            </a:prstGeom>
            <a:noFill/>
            <a:ln w="12700" cap="flat">
              <a:noFill/>
              <a:miter lim="400000"/>
            </a:ln>
            <a:effectLst>
              <a:outerShdw blurRad="190500" dist="114300" dir="2700000" rotWithShape="0">
                <a:srgbClr val="000000">
                  <a:alpha val="42817"/>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3</a:t>
              </a:r>
            </a:p>
          </p:txBody>
        </p:sp>
      </p:grpSp>
      <p:grpSp>
        <p:nvGrpSpPr>
          <p:cNvPr id="261" name="Group"/>
          <p:cNvGrpSpPr/>
          <p:nvPr/>
        </p:nvGrpSpPr>
        <p:grpSpPr>
          <a:xfrm>
            <a:off x="11830050" y="9734550"/>
            <a:ext cx="1321613" cy="2857501"/>
            <a:chOff x="0" y="0"/>
            <a:chExt cx="1321612" cy="2857500"/>
          </a:xfrm>
        </p:grpSpPr>
        <p:pic>
          <p:nvPicPr>
            <p:cNvPr id="259" name="Stopwatch.tif" descr="Stopwatch.tif"/>
            <p:cNvPicPr>
              <a:picLocks noChangeAspect="1"/>
            </p:cNvPicPr>
            <p:nvPr/>
          </p:nvPicPr>
          <p:blipFill>
            <a:blip r:embed="rId5"/>
            <a:stretch>
              <a:fillRect/>
            </a:stretch>
          </p:blipFill>
          <p:spPr>
            <a:xfrm>
              <a:off x="0" y="0"/>
              <a:ext cx="1321613" cy="1777581"/>
            </a:xfrm>
            <a:prstGeom prst="rect">
              <a:avLst/>
            </a:prstGeom>
            <a:ln w="12700" cap="flat">
              <a:noFill/>
              <a:miter lim="400000"/>
            </a:ln>
            <a:effectLst>
              <a:outerShdw blurRad="190500" dist="114300" dir="2700000" rotWithShape="0">
                <a:srgbClr val="000000"/>
              </a:outerShdw>
            </a:effectLst>
          </p:spPr>
        </p:pic>
        <p:sp>
          <p:nvSpPr>
            <p:cNvPr id="260" name="4"/>
            <p:cNvSpPr/>
            <p:nvPr/>
          </p:nvSpPr>
          <p:spPr>
            <a:xfrm>
              <a:off x="276612" y="1687549"/>
              <a:ext cx="774784" cy="1169952"/>
            </a:xfrm>
            <a:prstGeom prst="rect">
              <a:avLst/>
            </a:prstGeom>
            <a:noFill/>
            <a:ln w="12700" cap="flat">
              <a:noFill/>
              <a:miter lim="400000"/>
            </a:ln>
            <a:effectLst>
              <a:outerShdw blurRad="190500" dist="114300" dir="2700000" rotWithShape="0">
                <a:srgbClr val="000000">
                  <a:alpha val="42817"/>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4</a:t>
              </a:r>
            </a:p>
          </p:txBody>
        </p:sp>
      </p:grpSp>
      <p:grpSp>
        <p:nvGrpSpPr>
          <p:cNvPr id="264" name="Group"/>
          <p:cNvGrpSpPr/>
          <p:nvPr/>
        </p:nvGrpSpPr>
        <p:grpSpPr>
          <a:xfrm>
            <a:off x="15982950" y="9734550"/>
            <a:ext cx="1483693" cy="2857501"/>
            <a:chOff x="0" y="0"/>
            <a:chExt cx="1483692" cy="2857500"/>
          </a:xfrm>
        </p:grpSpPr>
        <p:pic>
          <p:nvPicPr>
            <p:cNvPr id="262" name="Stopwatch.tif" descr="Stopwatch.tif"/>
            <p:cNvPicPr>
              <a:picLocks noChangeAspect="1"/>
            </p:cNvPicPr>
            <p:nvPr/>
          </p:nvPicPr>
          <p:blipFill>
            <a:blip r:embed="rId5"/>
            <a:stretch>
              <a:fillRect/>
            </a:stretch>
          </p:blipFill>
          <p:spPr>
            <a:xfrm>
              <a:off x="77842" y="0"/>
              <a:ext cx="1321613" cy="1777581"/>
            </a:xfrm>
            <a:prstGeom prst="rect">
              <a:avLst/>
            </a:prstGeom>
            <a:ln w="12700" cap="flat">
              <a:noFill/>
              <a:miter lim="400000"/>
            </a:ln>
            <a:effectLst>
              <a:outerShdw blurRad="190500" dist="114300" dir="2700000" rotWithShape="0">
                <a:srgbClr val="000000"/>
              </a:outerShdw>
            </a:effectLst>
          </p:spPr>
        </p:pic>
        <p:sp>
          <p:nvSpPr>
            <p:cNvPr id="263" name="999"/>
            <p:cNvSpPr/>
            <p:nvPr/>
          </p:nvSpPr>
          <p:spPr>
            <a:xfrm>
              <a:off x="0" y="1687549"/>
              <a:ext cx="1483693" cy="1169952"/>
            </a:xfrm>
            <a:prstGeom prst="rect">
              <a:avLst/>
            </a:prstGeom>
            <a:noFill/>
            <a:ln w="12700" cap="flat">
              <a:noFill/>
              <a:miter lim="400000"/>
            </a:ln>
            <a:effectLst>
              <a:outerShdw blurRad="190500" dist="114300" dir="2700000" rotWithShape="0">
                <a:srgbClr val="000000">
                  <a:alpha val="42817"/>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999</a:t>
              </a:r>
            </a:p>
          </p:txBody>
        </p:sp>
      </p:grpSp>
      <p:grpSp>
        <p:nvGrpSpPr>
          <p:cNvPr id="267" name="Group"/>
          <p:cNvGrpSpPr/>
          <p:nvPr/>
        </p:nvGrpSpPr>
        <p:grpSpPr>
          <a:xfrm>
            <a:off x="18190004" y="9734550"/>
            <a:ext cx="1828801" cy="2853551"/>
            <a:chOff x="0" y="0"/>
            <a:chExt cx="1828800" cy="2853550"/>
          </a:xfrm>
        </p:grpSpPr>
        <p:pic>
          <p:nvPicPr>
            <p:cNvPr id="265" name="Stopwatch.tif" descr="Stopwatch.tif"/>
            <p:cNvPicPr>
              <a:picLocks noChangeAspect="1"/>
            </p:cNvPicPr>
            <p:nvPr/>
          </p:nvPicPr>
          <p:blipFill>
            <a:blip r:embed="rId5"/>
            <a:stretch>
              <a:fillRect/>
            </a:stretch>
          </p:blipFill>
          <p:spPr>
            <a:xfrm>
              <a:off x="250395" y="0"/>
              <a:ext cx="1321613" cy="1777581"/>
            </a:xfrm>
            <a:prstGeom prst="rect">
              <a:avLst/>
            </a:prstGeom>
            <a:ln w="12700" cap="flat">
              <a:noFill/>
              <a:miter lim="400000"/>
            </a:ln>
            <a:effectLst>
              <a:outerShdw blurRad="190500" dist="114300" dir="2700000" rotWithShape="0">
                <a:srgbClr val="000000"/>
              </a:outerShdw>
            </a:effectLst>
          </p:spPr>
        </p:pic>
        <p:sp>
          <p:nvSpPr>
            <p:cNvPr id="266" name="1000"/>
            <p:cNvSpPr/>
            <p:nvPr/>
          </p:nvSpPr>
          <p:spPr>
            <a:xfrm>
              <a:off x="0" y="1691500"/>
              <a:ext cx="1828800" cy="1162051"/>
            </a:xfrm>
            <a:prstGeom prst="rect">
              <a:avLst/>
            </a:prstGeom>
            <a:noFill/>
            <a:ln w="12700" cap="flat">
              <a:noFill/>
              <a:miter lim="400000"/>
            </a:ln>
            <a:effectLst>
              <a:outerShdw blurRad="190500" dist="114300" dir="2700000" rotWithShape="0">
                <a:srgbClr val="000000">
                  <a:alpha val="42817"/>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1000</a:t>
              </a:r>
            </a:p>
          </p:txBody>
        </p:sp>
      </p:grpSp>
      <p:sp>
        <p:nvSpPr>
          <p:cNvPr id="268" name="..."/>
          <p:cNvSpPr/>
          <p:nvPr/>
        </p:nvSpPr>
        <p:spPr>
          <a:xfrm>
            <a:off x="14077950" y="9734550"/>
            <a:ext cx="1454931" cy="285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lvl1pPr defTabSz="533400">
              <a:defRPr sz="9000">
                <a:solidFill>
                  <a:srgbClr val="941100"/>
                </a:solidFill>
                <a:latin typeface="Chalkduster"/>
                <a:ea typeface="Chalkduster"/>
                <a:cs typeface="Chalkduster"/>
                <a:sym typeface="Chalkduster"/>
              </a:defRPr>
            </a:lvl1pPr>
          </a:lstStyle>
          <a:p>
            <a:r>
              <a:t>...</a:t>
            </a:r>
          </a:p>
        </p:txBody>
      </p:sp>
      <p:sp>
        <p:nvSpPr>
          <p:cNvPr id="269" name="Rounded Rectangle"/>
          <p:cNvSpPr/>
          <p:nvPr/>
        </p:nvSpPr>
        <p:spPr>
          <a:xfrm>
            <a:off x="13653654" y="8331408"/>
            <a:ext cx="1433945" cy="717341"/>
          </a:xfrm>
          <a:prstGeom prst="roundRect">
            <a:avLst>
              <a:gd name="adj" fmla="val 32609"/>
            </a:avLst>
          </a:prstGeom>
          <a:ln w="114300">
            <a:solidFill>
              <a:srgbClr val="CC1C00"/>
            </a:solidFill>
            <a:miter lim="400000"/>
          </a:ln>
          <a:effectLst>
            <a:outerShdw blurRad="457200" dir="2700000" rotWithShape="0">
              <a:srgbClr val="000000"/>
            </a:outerShdw>
          </a:effectLst>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Choice xmlns="" xmlns:m="http://schemas.openxmlformats.org/officeDocument/2006/math" xmlns:a14="http://schemas.microsoft.com/office/drawing/2010/main" xmlns:p14="http://schemas.microsoft.com/office/powerpoint/2010/main" Requires="p14">
      <p:transition spd="fast" advClick="1" p14:dur="750">
        <p:pageCurlDoub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ppt_w</p:attrName>
                                        </p:attrNameLst>
                                      </p:cBhvr>
                                      <p:tavLst>
                                        <p:tav tm="0">
                                          <p:val>
                                            <p:strVal val="4*#ppt_w"/>
                                          </p:val>
                                        </p:tav>
                                        <p:tav tm="100000">
                                          <p:val>
                                            <p:strVal val="#ppt_w"/>
                                          </p:val>
                                        </p:tav>
                                      </p:tavLst>
                                    </p:anim>
                                    <p:anim calcmode="lin" valueType="num">
                                      <p:cBhvr>
                                        <p:cTn id="8" dur="1000" fill="hold"/>
                                        <p:tgtEl>
                                          <p:spTgt spid="223"/>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224">
                                            <p:bg/>
                                          </p:spTgt>
                                        </p:tgtEl>
                                        <p:attrNameLst>
                                          <p:attrName>style.visibility</p:attrName>
                                        </p:attrNameLst>
                                      </p:cBhvr>
                                      <p:to>
                                        <p:strVal val="visible"/>
                                      </p:to>
                                    </p:set>
                                    <p:animEffect transition="in" filter="fade">
                                      <p:cBhvr>
                                        <p:cTn id="12" dur="500"/>
                                        <p:tgtEl>
                                          <p:spTgt spid="224">
                                            <p:bg/>
                                          </p:spTgt>
                                        </p:tgtEl>
                                      </p:cBhvr>
                                    </p:animEffect>
                                  </p:childTnLst>
                                </p:cTn>
                              </p:par>
                              <p:par>
                                <p:cTn id="13" presetID="10" presetClass="entr" presetSubtype="0" fill="hold" grpId="0" nodeType="withEffect">
                                  <p:stCondLst>
                                    <p:cond delay="0"/>
                                  </p:stCondLst>
                                  <p:iterate>
                                    <p:tmAbs val="0"/>
                                  </p:iterate>
                                  <p:childTnLst>
                                    <p:set>
                                      <p:cBhvr>
                                        <p:cTn id="14" fill="hold"/>
                                        <p:tgtEl>
                                          <p:spTgt spid="224">
                                            <p:txEl>
                                              <p:pRg st="0" end="0"/>
                                            </p:txEl>
                                          </p:spTgt>
                                        </p:tgtEl>
                                        <p:attrNameLst>
                                          <p:attrName>style.visibility</p:attrName>
                                        </p:attrNameLst>
                                      </p:cBhvr>
                                      <p:to>
                                        <p:strVal val="visible"/>
                                      </p:to>
                                    </p:set>
                                    <p:animEffect transition="in" filter="fade">
                                      <p:cBhvr>
                                        <p:cTn id="15" dur="500"/>
                                        <p:tgtEl>
                                          <p:spTgt spid="224">
                                            <p:txEl>
                                              <p:pRg st="0" end="0"/>
                                            </p:txEl>
                                          </p:spTgt>
                                        </p:tgtEl>
                                      </p:cBhvr>
                                    </p:animEffect>
                                  </p:childTnLst>
                                </p:cTn>
                              </p:par>
                            </p:childTnLst>
                          </p:cTn>
                        </p:par>
                        <p:par>
                          <p:cTn id="16" fill="hold">
                            <p:stCondLst>
                              <p:cond delay="1500"/>
                            </p:stCondLst>
                            <p:childTnLst>
                              <p:par>
                                <p:cTn id="17" presetID="10" presetClass="entr" fill="hold" grpId="0" nodeType="afterEffect">
                                  <p:stCondLst>
                                    <p:cond delay="0"/>
                                  </p:stCondLst>
                                  <p:iterate>
                                    <p:tmAbs val="0"/>
                                  </p:iterate>
                                  <p:childTnLst>
                                    <p:set>
                                      <p:cBhvr>
                                        <p:cTn id="18" fill="hold"/>
                                        <p:tgtEl>
                                          <p:spTgt spid="225"/>
                                        </p:tgtEl>
                                        <p:attrNameLst>
                                          <p:attrName>style.visibility</p:attrName>
                                        </p:attrNameLst>
                                      </p:cBhvr>
                                      <p:to>
                                        <p:strVal val="visible"/>
                                      </p:to>
                                    </p:set>
                                    <p:animEffect transition="in" filter="fade">
                                      <p:cBhvr>
                                        <p:cTn id="19" dur="500"/>
                                        <p:tgtEl>
                                          <p:spTgt spid="22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p:tmAbs val="0"/>
                                  </p:iterate>
                                  <p:childTnLst>
                                    <p:set>
                                      <p:cBhvr>
                                        <p:cTn id="23" fill="hold"/>
                                        <p:tgtEl>
                                          <p:spTgt spid="228"/>
                                        </p:tgtEl>
                                        <p:attrNameLst>
                                          <p:attrName>style.visibility</p:attrName>
                                        </p:attrNameLst>
                                      </p:cBhvr>
                                      <p:to>
                                        <p:strVal val="visible"/>
                                      </p:to>
                                    </p:set>
                                    <p:animEffect transition="in" filter="wipe(left)">
                                      <p:cBhvr>
                                        <p:cTn id="24" dur="500"/>
                                        <p:tgtEl>
                                          <p:spTgt spid="228"/>
                                        </p:tgtEl>
                                      </p:cBhvr>
                                    </p:animEffect>
                                  </p:childTnLst>
                                </p:cTn>
                              </p:par>
                            </p:childTnLst>
                          </p:cTn>
                        </p:par>
                        <p:par>
                          <p:cTn id="25" fill="hold">
                            <p:stCondLst>
                              <p:cond delay="500"/>
                            </p:stCondLst>
                            <p:childTnLst>
                              <p:par>
                                <p:cTn id="26" presetID="22" presetClass="entr" presetSubtype="8" fill="hold" grpId="0" nodeType="afterEffect">
                                  <p:stCondLst>
                                    <p:cond delay="200"/>
                                  </p:stCondLst>
                                  <p:iterate>
                                    <p:tmAbs val="0"/>
                                  </p:iterate>
                                  <p:childTnLst>
                                    <p:set>
                                      <p:cBhvr>
                                        <p:cTn id="27" fill="hold"/>
                                        <p:tgtEl>
                                          <p:spTgt spid="231"/>
                                        </p:tgtEl>
                                        <p:attrNameLst>
                                          <p:attrName>style.visibility</p:attrName>
                                        </p:attrNameLst>
                                      </p:cBhvr>
                                      <p:to>
                                        <p:strVal val="visible"/>
                                      </p:to>
                                    </p:set>
                                    <p:animEffect transition="in" filter="wipe(left)">
                                      <p:cBhvr>
                                        <p:cTn id="28" dur="500"/>
                                        <p:tgtEl>
                                          <p:spTgt spid="231"/>
                                        </p:tgtEl>
                                      </p:cBhvr>
                                    </p:animEffect>
                                  </p:childTnLst>
                                </p:cTn>
                              </p:par>
                            </p:childTnLst>
                          </p:cTn>
                        </p:par>
                        <p:par>
                          <p:cTn id="29" fill="hold">
                            <p:stCondLst>
                              <p:cond delay="1200"/>
                            </p:stCondLst>
                            <p:childTnLst>
                              <p:par>
                                <p:cTn id="30" presetID="22" presetClass="entr" presetSubtype="8" fill="hold" grpId="0" nodeType="afterEffect">
                                  <p:stCondLst>
                                    <p:cond delay="200"/>
                                  </p:stCondLst>
                                  <p:iterate>
                                    <p:tmAbs val="0"/>
                                  </p:iterate>
                                  <p:childTnLst>
                                    <p:set>
                                      <p:cBhvr>
                                        <p:cTn id="31" fill="hold"/>
                                        <p:tgtEl>
                                          <p:spTgt spid="234"/>
                                        </p:tgtEl>
                                        <p:attrNameLst>
                                          <p:attrName>style.visibility</p:attrName>
                                        </p:attrNameLst>
                                      </p:cBhvr>
                                      <p:to>
                                        <p:strVal val="visible"/>
                                      </p:to>
                                    </p:set>
                                    <p:animEffect transition="in" filter="wipe(left)">
                                      <p:cBhvr>
                                        <p:cTn id="32" dur="500"/>
                                        <p:tgtEl>
                                          <p:spTgt spid="234"/>
                                        </p:tgtEl>
                                      </p:cBhvr>
                                    </p:animEffect>
                                  </p:childTnLst>
                                </p:cTn>
                              </p:par>
                            </p:childTnLst>
                          </p:cTn>
                        </p:par>
                        <p:par>
                          <p:cTn id="33" fill="hold">
                            <p:stCondLst>
                              <p:cond delay="1900"/>
                            </p:stCondLst>
                            <p:childTnLst>
                              <p:par>
                                <p:cTn id="34" presetID="22" presetClass="entr" presetSubtype="8" fill="hold" grpId="0" nodeType="afterEffect">
                                  <p:stCondLst>
                                    <p:cond delay="200"/>
                                  </p:stCondLst>
                                  <p:iterate>
                                    <p:tmAbs val="0"/>
                                  </p:iterate>
                                  <p:childTnLst>
                                    <p:set>
                                      <p:cBhvr>
                                        <p:cTn id="35" fill="hold"/>
                                        <p:tgtEl>
                                          <p:spTgt spid="237"/>
                                        </p:tgtEl>
                                        <p:attrNameLst>
                                          <p:attrName>style.visibility</p:attrName>
                                        </p:attrNameLst>
                                      </p:cBhvr>
                                      <p:to>
                                        <p:strVal val="visible"/>
                                      </p:to>
                                    </p:set>
                                    <p:animEffect transition="in" filter="wipe(left)">
                                      <p:cBhvr>
                                        <p:cTn id="36" dur="500"/>
                                        <p:tgtEl>
                                          <p:spTgt spid="237"/>
                                        </p:tgtEl>
                                      </p:cBhvr>
                                    </p:animEffect>
                                  </p:childTnLst>
                                </p:cTn>
                              </p:par>
                            </p:childTnLst>
                          </p:cTn>
                        </p:par>
                        <p:par>
                          <p:cTn id="37" fill="hold">
                            <p:stCondLst>
                              <p:cond delay="2600"/>
                            </p:stCondLst>
                            <p:childTnLst>
                              <p:par>
                                <p:cTn id="38" presetID="22" presetClass="entr" presetSubtype="8" fill="hold" grpId="0" nodeType="afterEffect">
                                  <p:stCondLst>
                                    <p:cond delay="200"/>
                                  </p:stCondLst>
                                  <p:iterate>
                                    <p:tmAbs val="0"/>
                                  </p:iterate>
                                  <p:childTnLst>
                                    <p:set>
                                      <p:cBhvr>
                                        <p:cTn id="39" fill="hold"/>
                                        <p:tgtEl>
                                          <p:spTgt spid="244"/>
                                        </p:tgtEl>
                                        <p:attrNameLst>
                                          <p:attrName>style.visibility</p:attrName>
                                        </p:attrNameLst>
                                      </p:cBhvr>
                                      <p:to>
                                        <p:strVal val="visible"/>
                                      </p:to>
                                    </p:set>
                                    <p:animEffect transition="in" filter="wipe(left)">
                                      <p:cBhvr>
                                        <p:cTn id="40" dur="500"/>
                                        <p:tgtEl>
                                          <p:spTgt spid="244"/>
                                        </p:tgtEl>
                                      </p:cBhvr>
                                    </p:animEffect>
                                  </p:childTnLst>
                                </p:cTn>
                              </p:par>
                            </p:childTnLst>
                          </p:cTn>
                        </p:par>
                        <p:par>
                          <p:cTn id="41" fill="hold">
                            <p:stCondLst>
                              <p:cond delay="3300"/>
                            </p:stCondLst>
                            <p:childTnLst>
                              <p:par>
                                <p:cTn id="42" presetID="22" presetClass="entr" presetSubtype="8" fill="hold" grpId="0" nodeType="afterEffect">
                                  <p:stCondLst>
                                    <p:cond delay="200"/>
                                  </p:stCondLst>
                                  <p:iterate>
                                    <p:tmAbs val="0"/>
                                  </p:iterate>
                                  <p:childTnLst>
                                    <p:set>
                                      <p:cBhvr>
                                        <p:cTn id="43" fill="hold"/>
                                        <p:tgtEl>
                                          <p:spTgt spid="240"/>
                                        </p:tgtEl>
                                        <p:attrNameLst>
                                          <p:attrName>style.visibility</p:attrName>
                                        </p:attrNameLst>
                                      </p:cBhvr>
                                      <p:to>
                                        <p:strVal val="visible"/>
                                      </p:to>
                                    </p:set>
                                    <p:animEffect transition="in" filter="wipe(left)">
                                      <p:cBhvr>
                                        <p:cTn id="44" dur="500"/>
                                        <p:tgtEl>
                                          <p:spTgt spid="240"/>
                                        </p:tgtEl>
                                      </p:cBhvr>
                                    </p:animEffect>
                                  </p:childTnLst>
                                </p:cTn>
                              </p:par>
                            </p:childTnLst>
                          </p:cTn>
                        </p:par>
                        <p:par>
                          <p:cTn id="45" fill="hold">
                            <p:stCondLst>
                              <p:cond delay="4000"/>
                            </p:stCondLst>
                            <p:childTnLst>
                              <p:par>
                                <p:cTn id="46" presetID="22" presetClass="entr" presetSubtype="8" fill="hold" grpId="0" nodeType="afterEffect">
                                  <p:stCondLst>
                                    <p:cond delay="200"/>
                                  </p:stCondLst>
                                  <p:iterate>
                                    <p:tmAbs val="0"/>
                                  </p:iterate>
                                  <p:childTnLst>
                                    <p:set>
                                      <p:cBhvr>
                                        <p:cTn id="47" fill="hold"/>
                                        <p:tgtEl>
                                          <p:spTgt spid="243"/>
                                        </p:tgtEl>
                                        <p:attrNameLst>
                                          <p:attrName>style.visibility</p:attrName>
                                        </p:attrNameLst>
                                      </p:cBhvr>
                                      <p:to>
                                        <p:strVal val="visible"/>
                                      </p:to>
                                    </p:set>
                                    <p:animEffect transition="in" filter="wipe(left)">
                                      <p:cBhvr>
                                        <p:cTn id="48" dur="500"/>
                                        <p:tgtEl>
                                          <p:spTgt spid="243"/>
                                        </p:tgtEl>
                                      </p:cBhvr>
                                    </p:animEffect>
                                  </p:childTnLst>
                                </p:cTn>
                              </p:par>
                            </p:childTnLst>
                          </p:cTn>
                        </p:par>
                        <p:par>
                          <p:cTn id="49" fill="hold">
                            <p:stCondLst>
                              <p:cond delay="4700"/>
                            </p:stCondLst>
                            <p:childTnLst>
                              <p:par>
                                <p:cTn id="50" presetID="1" presetClass="entr" presetSubtype="0" fill="hold" grpId="0" nodeType="afterEffect">
                                  <p:stCondLst>
                                    <p:cond delay="0"/>
                                  </p:stCondLst>
                                  <p:iterate type="lt">
                                    <p:tmAbs val="100"/>
                                  </p:iterate>
                                  <p:childTnLst>
                                    <p:set>
                                      <p:cBhvr>
                                        <p:cTn id="51" fill="hold"/>
                                        <p:tgtEl>
                                          <p:spTgt spid="245">
                                            <p:bg/>
                                          </p:spTgt>
                                        </p:tgtEl>
                                        <p:attrNameLst>
                                          <p:attrName>style.visibility</p:attrName>
                                        </p:attrNameLst>
                                      </p:cBhvr>
                                      <p:to>
                                        <p:strVal val="visible"/>
                                      </p:to>
                                    </p:set>
                                  </p:childTnLst>
                                </p:cTn>
                              </p:par>
                              <p:par>
                                <p:cTn id="52" presetID="1" presetClass="entr" presetSubtype="0" fill="hold" grpId="0" nodeType="withEffect">
                                  <p:stCondLst>
                                    <p:cond delay="0"/>
                                  </p:stCondLst>
                                  <p:iterate type="lt">
                                    <p:tmAbs val="100"/>
                                  </p:iterate>
                                  <p:childTnLst>
                                    <p:set>
                                      <p:cBhvr>
                                        <p:cTn id="53" fill="hold"/>
                                        <p:tgtEl>
                                          <p:spTgt spid="245">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grpId="0" nodeType="clickEffect">
                                  <p:stCondLst>
                                    <p:cond delay="0"/>
                                  </p:stCondLst>
                                  <p:iterate>
                                    <p:tmAbs val="0"/>
                                  </p:iterate>
                                  <p:childTnLst>
                                    <p:set>
                                      <p:cBhvr>
                                        <p:cTn id="57" fill="hold"/>
                                        <p:tgtEl>
                                          <p:spTgt spid="249"/>
                                        </p:tgtEl>
                                        <p:attrNameLst>
                                          <p:attrName>style.visibility</p:attrName>
                                        </p:attrNameLst>
                                      </p:cBhvr>
                                      <p:to>
                                        <p:strVal val="visible"/>
                                      </p:to>
                                    </p:set>
                                    <p:anim calcmode="lin" valueType="num">
                                      <p:cBhvr>
                                        <p:cTn id="58" dur="1000" fill="hold"/>
                                        <p:tgtEl>
                                          <p:spTgt spid="249"/>
                                        </p:tgtEl>
                                        <p:attrNameLst>
                                          <p:attrName>ppt_w</p:attrName>
                                        </p:attrNameLst>
                                      </p:cBhvr>
                                      <p:tavLst>
                                        <p:tav tm="0">
                                          <p:val>
                                            <p:fltVal val="0"/>
                                          </p:val>
                                        </p:tav>
                                        <p:tav tm="100000">
                                          <p:val>
                                            <p:strVal val="#ppt_w"/>
                                          </p:val>
                                        </p:tav>
                                      </p:tavLst>
                                    </p:anim>
                                    <p:anim calcmode="lin" valueType="num">
                                      <p:cBhvr>
                                        <p:cTn id="59" dur="1000" fill="hold"/>
                                        <p:tgtEl>
                                          <p:spTgt spid="249"/>
                                        </p:tgtEl>
                                        <p:attrNameLst>
                                          <p:attrName>ppt_h</p:attrName>
                                        </p:attrNameLst>
                                      </p:cBhvr>
                                      <p:tavLst>
                                        <p:tav tm="0">
                                          <p:val>
                                            <p:fltVal val="0"/>
                                          </p:val>
                                        </p:tav>
                                        <p:tav tm="100000">
                                          <p:val>
                                            <p:strVal val="#ppt_h"/>
                                          </p:val>
                                        </p:tav>
                                      </p:tavLst>
                                    </p:anim>
                                  </p:childTnLst>
                                </p:cTn>
                              </p:par>
                            </p:childTnLst>
                          </p:cTn>
                        </p:par>
                        <p:par>
                          <p:cTn id="60" fill="hold">
                            <p:stCondLst>
                              <p:cond delay="1000"/>
                            </p:stCondLst>
                            <p:childTnLst>
                              <p:par>
                                <p:cTn id="61" presetID="10" presetClass="entr" fill="hold" grpId="0" nodeType="afterEffect">
                                  <p:stCondLst>
                                    <p:cond delay="500"/>
                                  </p:stCondLst>
                                  <p:iterate>
                                    <p:tmAbs val="0"/>
                                  </p:iterate>
                                  <p:childTnLst>
                                    <p:set>
                                      <p:cBhvr>
                                        <p:cTn id="62" fill="hold"/>
                                        <p:tgtEl>
                                          <p:spTgt spid="246">
                                            <p:bg/>
                                          </p:spTgt>
                                        </p:tgtEl>
                                        <p:attrNameLst>
                                          <p:attrName>style.visibility</p:attrName>
                                        </p:attrNameLst>
                                      </p:cBhvr>
                                      <p:to>
                                        <p:strVal val="visible"/>
                                      </p:to>
                                    </p:set>
                                    <p:animEffect transition="in" filter="fade">
                                      <p:cBhvr>
                                        <p:cTn id="63" dur="500"/>
                                        <p:tgtEl>
                                          <p:spTgt spid="246">
                                            <p:bg/>
                                          </p:spTgt>
                                        </p:tgtEl>
                                      </p:cBhvr>
                                    </p:animEffect>
                                  </p:childTnLst>
                                </p:cTn>
                              </p:par>
                              <p:par>
                                <p:cTn id="64" presetID="10" presetClass="entr" presetSubtype="0" fill="hold" grpId="0" nodeType="withEffect">
                                  <p:stCondLst>
                                    <p:cond delay="500"/>
                                  </p:stCondLst>
                                  <p:iterate>
                                    <p:tmAbs val="0"/>
                                  </p:iterate>
                                  <p:childTnLst>
                                    <p:set>
                                      <p:cBhvr>
                                        <p:cTn id="65" fill="hold"/>
                                        <p:tgtEl>
                                          <p:spTgt spid="246">
                                            <p:txEl>
                                              <p:pRg st="0" end="0"/>
                                            </p:txEl>
                                          </p:spTgt>
                                        </p:tgtEl>
                                        <p:attrNameLst>
                                          <p:attrName>style.visibility</p:attrName>
                                        </p:attrNameLst>
                                      </p:cBhvr>
                                      <p:to>
                                        <p:strVal val="visible"/>
                                      </p:to>
                                    </p:set>
                                    <p:animEffect transition="in" filter="fade">
                                      <p:cBhvr>
                                        <p:cTn id="66" dur="500"/>
                                        <p:tgtEl>
                                          <p:spTgt spid="246">
                                            <p:txEl>
                                              <p:pRg st="0" end="0"/>
                                            </p:txEl>
                                          </p:spTgt>
                                        </p:tgtEl>
                                      </p:cBhvr>
                                    </p:animEffect>
                                  </p:childTnLst>
                                </p:cTn>
                              </p:par>
                            </p:childTnLst>
                          </p:cTn>
                        </p:par>
                        <p:par>
                          <p:cTn id="67" fill="hold">
                            <p:stCondLst>
                              <p:cond delay="2000"/>
                            </p:stCondLst>
                            <p:childTnLst>
                              <p:par>
                                <p:cTn id="68" presetID="10" presetClass="entr" fill="hold" grpId="0" nodeType="afterEffect">
                                  <p:stCondLst>
                                    <p:cond delay="0"/>
                                  </p:stCondLst>
                                  <p:iterate>
                                    <p:tmAbs val="0"/>
                                  </p:iterate>
                                  <p:childTnLst>
                                    <p:set>
                                      <p:cBhvr>
                                        <p:cTn id="69" fill="hold"/>
                                        <p:tgtEl>
                                          <p:spTgt spid="248"/>
                                        </p:tgtEl>
                                        <p:attrNameLst>
                                          <p:attrName>style.visibility</p:attrName>
                                        </p:attrNameLst>
                                      </p:cBhvr>
                                      <p:to>
                                        <p:strVal val="visible"/>
                                      </p:to>
                                    </p:set>
                                    <p:animEffect transition="in" filter="fade">
                                      <p:cBhvr>
                                        <p:cTn id="70" dur="500"/>
                                        <p:tgtEl>
                                          <p:spTgt spid="24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fill="hold" grpId="0" nodeType="clickEffect">
                                  <p:stCondLst>
                                    <p:cond delay="0"/>
                                  </p:stCondLst>
                                  <p:iterate>
                                    <p:tmAbs val="0"/>
                                  </p:iterate>
                                  <p:childTnLst>
                                    <p:set>
                                      <p:cBhvr>
                                        <p:cTn id="74" fill="hold"/>
                                        <p:tgtEl>
                                          <p:spTgt spid="269"/>
                                        </p:tgtEl>
                                        <p:attrNameLst>
                                          <p:attrName>style.visibility</p:attrName>
                                        </p:attrNameLst>
                                      </p:cBhvr>
                                      <p:to>
                                        <p:strVal val="visible"/>
                                      </p:to>
                                    </p:set>
                                    <p:animEffect transition="in" filter="fade">
                                      <p:cBhvr>
                                        <p:cTn id="75" dur="500"/>
                                        <p:tgtEl>
                                          <p:spTgt spid="26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iterate>
                                    <p:tmAbs val="0"/>
                                  </p:iterate>
                                  <p:childTnLst>
                                    <p:set>
                                      <p:cBhvr>
                                        <p:cTn id="79" fill="hold"/>
                                        <p:tgtEl>
                                          <p:spTgt spid="252"/>
                                        </p:tgtEl>
                                        <p:attrNameLst>
                                          <p:attrName>style.visibility</p:attrName>
                                        </p:attrNameLst>
                                      </p:cBhvr>
                                      <p:to>
                                        <p:strVal val="visible"/>
                                      </p:to>
                                    </p:set>
                                    <p:animEffect transition="in" filter="wipe(left)">
                                      <p:cBhvr>
                                        <p:cTn id="80" dur="500"/>
                                        <p:tgtEl>
                                          <p:spTgt spid="252"/>
                                        </p:tgtEl>
                                      </p:cBhvr>
                                    </p:animEffect>
                                  </p:childTnLst>
                                </p:cTn>
                              </p:par>
                            </p:childTnLst>
                          </p:cTn>
                        </p:par>
                        <p:par>
                          <p:cTn id="81" fill="hold">
                            <p:stCondLst>
                              <p:cond delay="500"/>
                            </p:stCondLst>
                            <p:childTnLst>
                              <p:par>
                                <p:cTn id="82" presetID="23" presetClass="exit" presetSubtype="32" fill="hold" grpId="1" nodeType="afterEffect">
                                  <p:stCondLst>
                                    <p:cond delay="0"/>
                                  </p:stCondLst>
                                  <p:iterate>
                                    <p:tmAbs val="0"/>
                                  </p:iterate>
                                  <p:childTnLst>
                                    <p:anim calcmode="lin" valueType="num">
                                      <p:cBhvr>
                                        <p:cTn id="83" dur="500" fill="hold"/>
                                        <p:tgtEl>
                                          <p:spTgt spid="269"/>
                                        </p:tgtEl>
                                        <p:attrNameLst>
                                          <p:attrName>ppt_w</p:attrName>
                                        </p:attrNameLst>
                                      </p:cBhvr>
                                      <p:tavLst>
                                        <p:tav tm="0">
                                          <p:val>
                                            <p:strVal val="ppt_w"/>
                                          </p:val>
                                        </p:tav>
                                        <p:tav tm="100000">
                                          <p:val>
                                            <p:fltVal val="0"/>
                                          </p:val>
                                        </p:tav>
                                      </p:tavLst>
                                    </p:anim>
                                    <p:anim calcmode="lin" valueType="num">
                                      <p:cBhvr>
                                        <p:cTn id="84" dur="500" fill="hold"/>
                                        <p:tgtEl>
                                          <p:spTgt spid="269"/>
                                        </p:tgtEl>
                                        <p:attrNameLst>
                                          <p:attrName>ppt_h</p:attrName>
                                        </p:attrNameLst>
                                      </p:cBhvr>
                                      <p:tavLst>
                                        <p:tav tm="0">
                                          <p:val>
                                            <p:strVal val="ppt_h"/>
                                          </p:val>
                                        </p:tav>
                                        <p:tav tm="100000">
                                          <p:val>
                                            <p:fltVal val="0"/>
                                          </p:val>
                                        </p:tav>
                                      </p:tavLst>
                                    </p:anim>
                                    <p:set>
                                      <p:cBhvr>
                                        <p:cTn id="85" fill="hold">
                                          <p:stCondLst>
                                            <p:cond delay="499"/>
                                          </p:stCondLst>
                                        </p:cTn>
                                        <p:tgtEl>
                                          <p:spTgt spid="269"/>
                                        </p:tgtEl>
                                        <p:attrNameLst>
                                          <p:attrName>style.visibility</p:attrName>
                                        </p:attrNameLst>
                                      </p:cBhvr>
                                      <p:to>
                                        <p:strVal val="hidden"/>
                                      </p:to>
                                    </p:set>
                                  </p:childTnLst>
                                </p:cTn>
                              </p:par>
                            </p:childTnLst>
                          </p:cTn>
                        </p:par>
                        <p:par>
                          <p:cTn id="86" fill="hold">
                            <p:stCondLst>
                              <p:cond delay="1000"/>
                            </p:stCondLst>
                            <p:childTnLst>
                              <p:par>
                                <p:cTn id="87" presetID="22" presetClass="entr" presetSubtype="8" fill="hold" grpId="0" nodeType="afterEffect">
                                  <p:stCondLst>
                                    <p:cond delay="200"/>
                                  </p:stCondLst>
                                  <p:iterate>
                                    <p:tmAbs val="0"/>
                                  </p:iterate>
                                  <p:childTnLst>
                                    <p:set>
                                      <p:cBhvr>
                                        <p:cTn id="88" fill="hold"/>
                                        <p:tgtEl>
                                          <p:spTgt spid="255"/>
                                        </p:tgtEl>
                                        <p:attrNameLst>
                                          <p:attrName>style.visibility</p:attrName>
                                        </p:attrNameLst>
                                      </p:cBhvr>
                                      <p:to>
                                        <p:strVal val="visible"/>
                                      </p:to>
                                    </p:set>
                                    <p:animEffect transition="in" filter="wipe(left)">
                                      <p:cBhvr>
                                        <p:cTn id="89" dur="500"/>
                                        <p:tgtEl>
                                          <p:spTgt spid="255"/>
                                        </p:tgtEl>
                                      </p:cBhvr>
                                    </p:animEffect>
                                  </p:childTnLst>
                                </p:cTn>
                              </p:par>
                            </p:childTnLst>
                          </p:cTn>
                        </p:par>
                        <p:par>
                          <p:cTn id="90" fill="hold">
                            <p:stCondLst>
                              <p:cond delay="1700"/>
                            </p:stCondLst>
                            <p:childTnLst>
                              <p:par>
                                <p:cTn id="91" presetID="22" presetClass="entr" presetSubtype="8" fill="hold" grpId="0" nodeType="afterEffect">
                                  <p:stCondLst>
                                    <p:cond delay="200"/>
                                  </p:stCondLst>
                                  <p:iterate>
                                    <p:tmAbs val="0"/>
                                  </p:iterate>
                                  <p:childTnLst>
                                    <p:set>
                                      <p:cBhvr>
                                        <p:cTn id="92" fill="hold"/>
                                        <p:tgtEl>
                                          <p:spTgt spid="258"/>
                                        </p:tgtEl>
                                        <p:attrNameLst>
                                          <p:attrName>style.visibility</p:attrName>
                                        </p:attrNameLst>
                                      </p:cBhvr>
                                      <p:to>
                                        <p:strVal val="visible"/>
                                      </p:to>
                                    </p:set>
                                    <p:animEffect transition="in" filter="wipe(left)">
                                      <p:cBhvr>
                                        <p:cTn id="93" dur="500"/>
                                        <p:tgtEl>
                                          <p:spTgt spid="258"/>
                                        </p:tgtEl>
                                      </p:cBhvr>
                                    </p:animEffect>
                                  </p:childTnLst>
                                </p:cTn>
                              </p:par>
                            </p:childTnLst>
                          </p:cTn>
                        </p:par>
                        <p:par>
                          <p:cTn id="94" fill="hold">
                            <p:stCondLst>
                              <p:cond delay="2400"/>
                            </p:stCondLst>
                            <p:childTnLst>
                              <p:par>
                                <p:cTn id="95" presetID="22" presetClass="entr" presetSubtype="8" fill="hold" grpId="0" nodeType="afterEffect">
                                  <p:stCondLst>
                                    <p:cond delay="200"/>
                                  </p:stCondLst>
                                  <p:iterate>
                                    <p:tmAbs val="0"/>
                                  </p:iterate>
                                  <p:childTnLst>
                                    <p:set>
                                      <p:cBhvr>
                                        <p:cTn id="96" fill="hold"/>
                                        <p:tgtEl>
                                          <p:spTgt spid="261"/>
                                        </p:tgtEl>
                                        <p:attrNameLst>
                                          <p:attrName>style.visibility</p:attrName>
                                        </p:attrNameLst>
                                      </p:cBhvr>
                                      <p:to>
                                        <p:strVal val="visible"/>
                                      </p:to>
                                    </p:set>
                                    <p:animEffect transition="in" filter="wipe(left)">
                                      <p:cBhvr>
                                        <p:cTn id="97" dur="500"/>
                                        <p:tgtEl>
                                          <p:spTgt spid="261"/>
                                        </p:tgtEl>
                                      </p:cBhvr>
                                    </p:animEffect>
                                  </p:childTnLst>
                                </p:cTn>
                              </p:par>
                            </p:childTnLst>
                          </p:cTn>
                        </p:par>
                        <p:par>
                          <p:cTn id="98" fill="hold">
                            <p:stCondLst>
                              <p:cond delay="3100"/>
                            </p:stCondLst>
                            <p:childTnLst>
                              <p:par>
                                <p:cTn id="99" presetID="22" presetClass="entr" presetSubtype="8" fill="hold" grpId="0" nodeType="afterEffect">
                                  <p:stCondLst>
                                    <p:cond delay="200"/>
                                  </p:stCondLst>
                                  <p:iterate>
                                    <p:tmAbs val="0"/>
                                  </p:iterate>
                                  <p:childTnLst>
                                    <p:set>
                                      <p:cBhvr>
                                        <p:cTn id="100" fill="hold"/>
                                        <p:tgtEl>
                                          <p:spTgt spid="268"/>
                                        </p:tgtEl>
                                        <p:attrNameLst>
                                          <p:attrName>style.visibility</p:attrName>
                                        </p:attrNameLst>
                                      </p:cBhvr>
                                      <p:to>
                                        <p:strVal val="visible"/>
                                      </p:to>
                                    </p:set>
                                    <p:animEffect transition="in" filter="wipe(left)">
                                      <p:cBhvr>
                                        <p:cTn id="101" dur="500"/>
                                        <p:tgtEl>
                                          <p:spTgt spid="268"/>
                                        </p:tgtEl>
                                      </p:cBhvr>
                                    </p:animEffect>
                                  </p:childTnLst>
                                </p:cTn>
                              </p:par>
                            </p:childTnLst>
                          </p:cTn>
                        </p:par>
                        <p:par>
                          <p:cTn id="102" fill="hold">
                            <p:stCondLst>
                              <p:cond delay="3800"/>
                            </p:stCondLst>
                            <p:childTnLst>
                              <p:par>
                                <p:cTn id="103" presetID="22" presetClass="entr" presetSubtype="8" fill="hold" grpId="0" nodeType="afterEffect">
                                  <p:stCondLst>
                                    <p:cond delay="200"/>
                                  </p:stCondLst>
                                  <p:iterate>
                                    <p:tmAbs val="0"/>
                                  </p:iterate>
                                  <p:childTnLst>
                                    <p:set>
                                      <p:cBhvr>
                                        <p:cTn id="104" fill="hold"/>
                                        <p:tgtEl>
                                          <p:spTgt spid="264"/>
                                        </p:tgtEl>
                                        <p:attrNameLst>
                                          <p:attrName>style.visibility</p:attrName>
                                        </p:attrNameLst>
                                      </p:cBhvr>
                                      <p:to>
                                        <p:strVal val="visible"/>
                                      </p:to>
                                    </p:set>
                                    <p:animEffect transition="in" filter="wipe(left)">
                                      <p:cBhvr>
                                        <p:cTn id="105" dur="500"/>
                                        <p:tgtEl>
                                          <p:spTgt spid="264"/>
                                        </p:tgtEl>
                                      </p:cBhvr>
                                    </p:animEffect>
                                  </p:childTnLst>
                                </p:cTn>
                              </p:par>
                            </p:childTnLst>
                          </p:cTn>
                        </p:par>
                        <p:par>
                          <p:cTn id="106" fill="hold">
                            <p:stCondLst>
                              <p:cond delay="4500"/>
                            </p:stCondLst>
                            <p:childTnLst>
                              <p:par>
                                <p:cTn id="107" presetID="22" presetClass="entr" presetSubtype="8" fill="hold" grpId="0" nodeType="afterEffect">
                                  <p:stCondLst>
                                    <p:cond delay="200"/>
                                  </p:stCondLst>
                                  <p:iterate>
                                    <p:tmAbs val="0"/>
                                  </p:iterate>
                                  <p:childTnLst>
                                    <p:set>
                                      <p:cBhvr>
                                        <p:cTn id="108" fill="hold"/>
                                        <p:tgtEl>
                                          <p:spTgt spid="267"/>
                                        </p:tgtEl>
                                        <p:attrNameLst>
                                          <p:attrName>style.visibility</p:attrName>
                                        </p:attrNameLst>
                                      </p:cBhvr>
                                      <p:to>
                                        <p:strVal val="visible"/>
                                      </p:to>
                                    </p:set>
                                    <p:animEffect transition="in" filter="wipe(left)">
                                      <p:cBhvr>
                                        <p:cTn id="109" dur="500"/>
                                        <p:tgtEl>
                                          <p:spTgt spid="267"/>
                                        </p:tgtEl>
                                      </p:cBhvr>
                                    </p:animEffect>
                                  </p:childTnLst>
                                </p:cTn>
                              </p:par>
                            </p:childTnLst>
                          </p:cTn>
                        </p:par>
                        <p:par>
                          <p:cTn id="110" fill="hold">
                            <p:stCondLst>
                              <p:cond delay="5200"/>
                            </p:stCondLst>
                            <p:childTnLst>
                              <p:par>
                                <p:cTn id="111" presetID="1" presetClass="entr" presetSubtype="0" fill="hold" grpId="0" nodeType="afterEffect">
                                  <p:stCondLst>
                                    <p:cond delay="0"/>
                                  </p:stCondLst>
                                  <p:iterate type="lt">
                                    <p:tmAbs val="100"/>
                                  </p:iterate>
                                  <p:childTnLst>
                                    <p:set>
                                      <p:cBhvr>
                                        <p:cTn id="112" fill="hold"/>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advAuto="0"/>
      <p:bldP spid="224" grpId="0" build="p" bldLvl="5" animBg="1" advAuto="0"/>
      <p:bldP spid="225" grpId="0" animBg="1" advAuto="0"/>
      <p:bldP spid="228" grpId="0" animBg="1" advAuto="0"/>
      <p:bldP spid="231" grpId="0" animBg="1" advAuto="0"/>
      <p:bldP spid="234" grpId="0" animBg="1" advAuto="0"/>
      <p:bldP spid="237" grpId="0" animBg="1" advAuto="0"/>
      <p:bldP spid="240" grpId="0" animBg="1" advAuto="0"/>
      <p:bldP spid="243" grpId="0" animBg="1" advAuto="0"/>
      <p:bldP spid="244" grpId="0" animBg="1" advAuto="0"/>
      <p:bldP spid="245" grpId="0" build="p" bldLvl="5" animBg="1" advAuto="0"/>
      <p:bldP spid="246" grpId="0" build="p" bldLvl="5" animBg="1" advAuto="0"/>
      <p:bldP spid="247" grpId="0" animBg="1" advAuto="0"/>
      <p:bldP spid="248" grpId="0" animBg="1" advAuto="0"/>
      <p:bldP spid="249" grpId="0" animBg="1" advAuto="0"/>
      <p:bldP spid="252" grpId="0" animBg="1" advAuto="0"/>
      <p:bldP spid="255" grpId="0" animBg="1" advAuto="0"/>
      <p:bldP spid="258" grpId="0" animBg="1" advAuto="0"/>
      <p:bldP spid="261" grpId="0" animBg="1" advAuto="0"/>
      <p:bldP spid="264" grpId="0" animBg="1" advAuto="0"/>
      <p:bldP spid="267" grpId="0" animBg="1" advAuto="0"/>
      <p:bldP spid="268" grpId="0" animBg="1" advAuto="0"/>
      <p:bldP spid="269" grpId="0" animBg="1" advAuto="0"/>
      <p:bldP spid="269"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 name="Group"/>
          <p:cNvGrpSpPr/>
          <p:nvPr/>
        </p:nvGrpSpPr>
        <p:grpSpPr>
          <a:xfrm>
            <a:off x="2760718" y="3149337"/>
            <a:ext cx="1667722" cy="2723680"/>
            <a:chOff x="0" y="0"/>
            <a:chExt cx="1667721" cy="3295652"/>
          </a:xfrm>
        </p:grpSpPr>
        <p:pic>
          <p:nvPicPr>
            <p:cNvPr id="273"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274" name="1"/>
            <p:cNvSpPr/>
            <p:nvPr/>
          </p:nvSpPr>
          <p:spPr>
            <a:xfrm>
              <a:off x="474064" y="1819310"/>
              <a:ext cx="706141"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1</a:t>
              </a:r>
            </a:p>
          </p:txBody>
        </p:sp>
      </p:grpSp>
      <p:grpSp>
        <p:nvGrpSpPr>
          <p:cNvPr id="278" name="Group"/>
          <p:cNvGrpSpPr/>
          <p:nvPr/>
        </p:nvGrpSpPr>
        <p:grpSpPr>
          <a:xfrm>
            <a:off x="5066414" y="3149337"/>
            <a:ext cx="1667722" cy="2723680"/>
            <a:chOff x="0" y="0"/>
            <a:chExt cx="1667721" cy="3295652"/>
          </a:xfrm>
        </p:grpSpPr>
        <p:pic>
          <p:nvPicPr>
            <p:cNvPr id="276"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277" name="2"/>
            <p:cNvSpPr/>
            <p:nvPr/>
          </p:nvSpPr>
          <p:spPr>
            <a:xfrm>
              <a:off x="503121" y="1819310"/>
              <a:ext cx="669549"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2</a:t>
              </a:r>
            </a:p>
          </p:txBody>
        </p:sp>
      </p:grpSp>
      <p:grpSp>
        <p:nvGrpSpPr>
          <p:cNvPr id="281" name="Group"/>
          <p:cNvGrpSpPr/>
          <p:nvPr/>
        </p:nvGrpSpPr>
        <p:grpSpPr>
          <a:xfrm>
            <a:off x="7382872" y="3149337"/>
            <a:ext cx="1667722" cy="2723680"/>
            <a:chOff x="0" y="0"/>
            <a:chExt cx="1667721" cy="3295652"/>
          </a:xfrm>
        </p:grpSpPr>
        <p:pic>
          <p:nvPicPr>
            <p:cNvPr id="279"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280" name="3"/>
            <p:cNvSpPr/>
            <p:nvPr/>
          </p:nvSpPr>
          <p:spPr>
            <a:xfrm>
              <a:off x="448715" y="1819310"/>
              <a:ext cx="778360"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3</a:t>
              </a:r>
            </a:p>
          </p:txBody>
        </p:sp>
      </p:grpSp>
      <p:grpSp>
        <p:nvGrpSpPr>
          <p:cNvPr id="284" name="Group"/>
          <p:cNvGrpSpPr/>
          <p:nvPr/>
        </p:nvGrpSpPr>
        <p:grpSpPr>
          <a:xfrm>
            <a:off x="9699326" y="3149337"/>
            <a:ext cx="1667722" cy="2723680"/>
            <a:chOff x="0" y="0"/>
            <a:chExt cx="1667721" cy="3295652"/>
          </a:xfrm>
        </p:grpSpPr>
        <p:pic>
          <p:nvPicPr>
            <p:cNvPr id="282"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283" name="4"/>
            <p:cNvSpPr/>
            <p:nvPr/>
          </p:nvSpPr>
          <p:spPr>
            <a:xfrm>
              <a:off x="349050" y="1819310"/>
              <a:ext cx="977687"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4</a:t>
              </a:r>
            </a:p>
          </p:txBody>
        </p:sp>
      </p:grpSp>
      <p:grpSp>
        <p:nvGrpSpPr>
          <p:cNvPr id="287" name="Group"/>
          <p:cNvGrpSpPr/>
          <p:nvPr/>
        </p:nvGrpSpPr>
        <p:grpSpPr>
          <a:xfrm>
            <a:off x="13829901" y="3136113"/>
            <a:ext cx="1872248" cy="2597731"/>
            <a:chOff x="0" y="0"/>
            <a:chExt cx="1872247" cy="3143252"/>
          </a:xfrm>
        </p:grpSpPr>
        <p:pic>
          <p:nvPicPr>
            <p:cNvPr id="285" name="Stopwatch.tif" descr="Stopwatch.tif"/>
            <p:cNvPicPr>
              <a:picLocks noChangeAspect="1"/>
            </p:cNvPicPr>
            <p:nvPr/>
          </p:nvPicPr>
          <p:blipFill>
            <a:blip r:embed="rId3"/>
            <a:stretch>
              <a:fillRect/>
            </a:stretch>
          </p:blipFill>
          <p:spPr>
            <a:xfrm>
              <a:off x="98226" y="0"/>
              <a:ext cx="1667722" cy="2243099"/>
            </a:xfrm>
            <a:prstGeom prst="rect">
              <a:avLst/>
            </a:prstGeom>
            <a:ln w="12700" cap="flat">
              <a:noFill/>
              <a:miter lim="400000"/>
            </a:ln>
            <a:effectLst>
              <a:outerShdw blurRad="190500" dist="114300" dir="2700000" rotWithShape="0">
                <a:srgbClr val="000000"/>
              </a:outerShdw>
            </a:effectLst>
          </p:spPr>
        </p:pic>
        <p:sp>
          <p:nvSpPr>
            <p:cNvPr id="286" name="n-1"/>
            <p:cNvSpPr/>
            <p:nvPr/>
          </p:nvSpPr>
          <p:spPr>
            <a:xfrm>
              <a:off x="0" y="1666911"/>
              <a:ext cx="1872248" cy="1476342"/>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n-1</a:t>
              </a:r>
            </a:p>
          </p:txBody>
        </p:sp>
      </p:grpSp>
      <p:grpSp>
        <p:nvGrpSpPr>
          <p:cNvPr id="290" name="Group"/>
          <p:cNvGrpSpPr/>
          <p:nvPr/>
        </p:nvGrpSpPr>
        <p:grpSpPr>
          <a:xfrm>
            <a:off x="16339835" y="3146031"/>
            <a:ext cx="1667722" cy="2692193"/>
            <a:chOff x="0" y="0"/>
            <a:chExt cx="1667721" cy="3257552"/>
          </a:xfrm>
        </p:grpSpPr>
        <p:pic>
          <p:nvPicPr>
            <p:cNvPr id="288"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289" name="n"/>
            <p:cNvSpPr/>
            <p:nvPr/>
          </p:nvSpPr>
          <p:spPr>
            <a:xfrm>
              <a:off x="428495" y="1781210"/>
              <a:ext cx="818804"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n</a:t>
              </a:r>
            </a:p>
          </p:txBody>
        </p:sp>
      </p:grpSp>
      <p:sp>
        <p:nvSpPr>
          <p:cNvPr id="291" name="..."/>
          <p:cNvSpPr/>
          <p:nvPr/>
        </p:nvSpPr>
        <p:spPr>
          <a:xfrm>
            <a:off x="12007152" y="3063428"/>
            <a:ext cx="1181101" cy="1873514"/>
          </a:xfrm>
          <a:prstGeom prst="rect">
            <a:avLst/>
          </a:prstGeom>
          <a:ln w="12700">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lvl1pPr defTabSz="533400">
              <a:defRPr sz="9000">
                <a:solidFill>
                  <a:srgbClr val="941100"/>
                </a:solidFill>
                <a:latin typeface="Chalkduster"/>
                <a:ea typeface="Chalkduster"/>
                <a:cs typeface="Chalkduster"/>
                <a:sym typeface="Chalkduster"/>
              </a:defRPr>
            </a:lvl1pPr>
          </a:lstStyle>
          <a:p>
            <a:r>
              <a:t>...</a:t>
            </a:r>
          </a:p>
        </p:txBody>
      </p:sp>
      <p:sp>
        <p:nvSpPr>
          <p:cNvPr id="292" name="Picturing Efficiency"/>
          <p:cNvSpPr txBox="1">
            <a:spLocks noGrp="1"/>
          </p:cNvSpPr>
          <p:nvPr>
            <p:ph type="title"/>
          </p:nvPr>
        </p:nvSpPr>
        <p:spPr>
          <a:prstGeom prst="rect">
            <a:avLst/>
          </a:prstGeom>
        </p:spPr>
        <p:txBody>
          <a:bodyPr/>
          <a:lstStyle/>
          <a:p>
            <a:r>
              <a:t>Picturing Efficiency</a:t>
            </a:r>
          </a:p>
        </p:txBody>
      </p:sp>
      <p:sp>
        <p:nvSpPr>
          <p:cNvPr id="293" name="i = 1"/>
          <p:cNvSpPr/>
          <p:nvPr/>
        </p:nvSpPr>
        <p:spPr>
          <a:xfrm>
            <a:off x="175865" y="3571070"/>
            <a:ext cx="2801117" cy="1268785"/>
          </a:xfrm>
          <a:prstGeom prst="rect">
            <a:avLst/>
          </a:prstGeom>
          <a:ln w="12700">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lvl1pPr defTabSz="533400">
              <a:defRPr>
                <a:solidFill>
                  <a:srgbClr val="941100"/>
                </a:solidFill>
                <a:latin typeface="Chalkduster"/>
                <a:ea typeface="Chalkduster"/>
                <a:cs typeface="Chalkduster"/>
                <a:sym typeface="Chalkduster"/>
              </a:defRPr>
            </a:lvl1pPr>
          </a:lstStyle>
          <a:p>
            <a:r>
              <a:t>i = 1</a:t>
            </a:r>
          </a:p>
        </p:txBody>
      </p:sp>
      <p:sp>
        <p:nvSpPr>
          <p:cNvPr id="294" name="n + n+ n + n + ... + n = n * n ≈ O(n2)"/>
          <p:cNvSpPr/>
          <p:nvPr/>
        </p:nvSpPr>
        <p:spPr>
          <a:xfrm>
            <a:off x="4459497" y="12142880"/>
            <a:ext cx="13277850" cy="1352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p>
            <a:pPr algn="l" defTabSz="533400">
              <a:spcBef>
                <a:spcPts val="3400"/>
              </a:spcBef>
              <a:defRPr sz="3800">
                <a:latin typeface="Chalkduster"/>
                <a:ea typeface="Chalkduster"/>
                <a:cs typeface="Chalkduster"/>
                <a:sym typeface="Chalkduster"/>
              </a:defRPr>
            </a:pPr>
            <a:r>
              <a:rPr sz="4800" dirty="0"/>
              <a:t>n + n+ n + n + ... + n = n * n ≈ </a:t>
            </a:r>
            <a:r>
              <a:rPr sz="5000" dirty="0">
                <a:latin typeface="Snell Roundhand Bold"/>
                <a:ea typeface="Snell Roundhand Bold"/>
                <a:cs typeface="Snell Roundhand Bold"/>
                <a:sym typeface="Snell Roundhand Bold"/>
              </a:rPr>
              <a:t>O</a:t>
            </a:r>
            <a:r>
              <a:rPr sz="4800" dirty="0"/>
              <a:t>(n</a:t>
            </a:r>
            <a:r>
              <a:rPr sz="4800" baseline="31999" dirty="0"/>
              <a:t>2</a:t>
            </a:r>
            <a:r>
              <a:rPr sz="4800" dirty="0"/>
              <a:t>) </a:t>
            </a:r>
          </a:p>
        </p:txBody>
      </p:sp>
      <p:sp>
        <p:nvSpPr>
          <p:cNvPr id="295" name="An O(n2) algorithm"/>
          <p:cNvSpPr/>
          <p:nvPr/>
        </p:nvSpPr>
        <p:spPr>
          <a:xfrm>
            <a:off x="190500" y="2343150"/>
            <a:ext cx="7334250" cy="1543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p>
            <a:pPr marL="571500" indent="-571500" algn="l">
              <a:spcBef>
                <a:spcPts val="2700"/>
              </a:spcBef>
              <a:buSzPct val="53000"/>
              <a:buBlip>
                <a:blip r:embed="rId4"/>
              </a:buBlip>
              <a:defRPr b="1">
                <a:latin typeface="+mn-lt"/>
                <a:ea typeface="+mn-ea"/>
                <a:cs typeface="+mn-cs"/>
                <a:sym typeface="Optima"/>
              </a:defRPr>
            </a:pPr>
            <a:r>
              <a:t>An </a:t>
            </a:r>
            <a:r>
              <a:rPr b="0">
                <a:latin typeface="Snell Roundhand Bold"/>
                <a:ea typeface="Snell Roundhand Bold"/>
                <a:cs typeface="Snell Roundhand Bold"/>
                <a:sym typeface="Snell Roundhand Bold"/>
              </a:rPr>
              <a:t>O</a:t>
            </a:r>
            <a:r>
              <a:rPr>
                <a:latin typeface="Courier New"/>
                <a:ea typeface="Courier New"/>
                <a:cs typeface="Courier New"/>
                <a:sym typeface="Courier New"/>
              </a:rPr>
              <a:t>(n</a:t>
            </a:r>
            <a:r>
              <a:rPr baseline="31999">
                <a:latin typeface="Courier New"/>
                <a:ea typeface="Courier New"/>
                <a:cs typeface="Courier New"/>
                <a:sym typeface="Courier New"/>
              </a:rPr>
              <a:t>2</a:t>
            </a:r>
            <a:r>
              <a:rPr>
                <a:latin typeface="Courier New"/>
                <a:ea typeface="Courier New"/>
                <a:cs typeface="Courier New"/>
                <a:sym typeface="Courier New"/>
              </a:rPr>
              <a:t>)</a:t>
            </a:r>
            <a:r>
              <a:t> algorithm</a:t>
            </a:r>
          </a:p>
        </p:txBody>
      </p:sp>
      <p:sp>
        <p:nvSpPr>
          <p:cNvPr id="296" name="for i = 1 to n…"/>
          <p:cNvSpPr/>
          <p:nvPr/>
        </p:nvSpPr>
        <p:spPr>
          <a:xfrm>
            <a:off x="18326100" y="2366367"/>
            <a:ext cx="5734050" cy="1828801"/>
          </a:xfrm>
          <a:prstGeom prst="rect">
            <a:avLst/>
          </a:prstGeom>
          <a:blipFill>
            <a:blip r:embed="rId5"/>
          </a:blipFill>
          <a:ln w="12700">
            <a:solidFill>
              <a:srgbClr val="000000"/>
            </a:solidFill>
            <a:miter lim="400000"/>
          </a:ln>
          <a:effectLst>
            <a:outerShdw blurRad="4572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p>
            <a:pPr algn="l" defTabSz="914400">
              <a:tabLst>
                <a:tab pos="1066800" algn="l"/>
              </a:tabLst>
              <a:defRPr sz="3200">
                <a:solidFill>
                  <a:srgbClr val="FFFFFF"/>
                </a:solidFill>
                <a:latin typeface="Chalkduster"/>
                <a:ea typeface="Chalkduster"/>
                <a:cs typeface="Chalkduster"/>
                <a:sym typeface="Chalkduster"/>
              </a:defRPr>
            </a:pPr>
            <a:r>
              <a:rPr sz="3800" b="1">
                <a:solidFill>
                  <a:srgbClr val="FFFC79"/>
                </a:solidFill>
                <a:latin typeface="Courier New"/>
                <a:ea typeface="Courier New"/>
                <a:cs typeface="Courier New"/>
                <a:sym typeface="Courier New"/>
              </a:rPr>
              <a:t> for i = 1 to n  </a:t>
            </a:r>
          </a:p>
          <a:p>
            <a:pPr algn="l" defTabSz="914400">
              <a:tabLst>
                <a:tab pos="1066800" algn="l"/>
              </a:tabLst>
              <a:defRPr sz="3200">
                <a:solidFill>
                  <a:srgbClr val="FFFFFF"/>
                </a:solidFill>
                <a:latin typeface="Chalkduster"/>
                <a:ea typeface="Chalkduster"/>
                <a:cs typeface="Chalkduster"/>
                <a:sym typeface="Chalkduster"/>
              </a:defRPr>
            </a:pPr>
            <a:r>
              <a:rPr sz="3800" b="1">
                <a:solidFill>
                  <a:srgbClr val="FFFC79"/>
                </a:solidFill>
                <a:latin typeface="Courier New"/>
                <a:ea typeface="Courier New"/>
                <a:cs typeface="Courier New"/>
                <a:sym typeface="Courier New"/>
              </a:rPr>
              <a:t>   for j = 1 to n</a:t>
            </a:r>
          </a:p>
          <a:p>
            <a:pPr algn="l" defTabSz="914400">
              <a:tabLst>
                <a:tab pos="1066800" algn="l"/>
              </a:tabLst>
              <a:defRPr sz="3200">
                <a:solidFill>
                  <a:srgbClr val="FFFFFF"/>
                </a:solidFill>
                <a:latin typeface="Chalkduster"/>
                <a:ea typeface="Chalkduster"/>
                <a:cs typeface="Chalkduster"/>
                <a:sym typeface="Chalkduster"/>
              </a:defRPr>
            </a:pPr>
            <a:r>
              <a:rPr sz="3800" b="1">
                <a:solidFill>
                  <a:srgbClr val="FFFC79"/>
                </a:solidFill>
                <a:latin typeface="Courier New"/>
                <a:ea typeface="Courier New"/>
                <a:cs typeface="Courier New"/>
                <a:sym typeface="Courier New"/>
              </a:rPr>
              <a:t>     sum = sum + 1</a:t>
            </a:r>
          </a:p>
        </p:txBody>
      </p:sp>
      <p:sp>
        <p:nvSpPr>
          <p:cNvPr id="297" name="Rounded Rectangle"/>
          <p:cNvSpPr/>
          <p:nvPr/>
        </p:nvSpPr>
        <p:spPr>
          <a:xfrm>
            <a:off x="22781723" y="2865202"/>
            <a:ext cx="727364" cy="831129"/>
          </a:xfrm>
          <a:prstGeom prst="roundRect">
            <a:avLst>
              <a:gd name="adj" fmla="val 32609"/>
            </a:avLst>
          </a:prstGeom>
          <a:ln w="114300">
            <a:solidFill>
              <a:srgbClr val="CC1C00"/>
            </a:solidFill>
            <a:miter lim="400000"/>
          </a:ln>
          <a:effectLst>
            <a:outerShdw blurRad="457200" dir="2700000" rotWithShape="0">
              <a:srgbClr val="000000"/>
            </a:outerShdw>
          </a:effectLst>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grpSp>
        <p:nvGrpSpPr>
          <p:cNvPr id="300" name="Group"/>
          <p:cNvGrpSpPr/>
          <p:nvPr/>
        </p:nvGrpSpPr>
        <p:grpSpPr>
          <a:xfrm>
            <a:off x="2741668" y="6044937"/>
            <a:ext cx="1667722" cy="2723680"/>
            <a:chOff x="0" y="0"/>
            <a:chExt cx="1667721" cy="3295652"/>
          </a:xfrm>
        </p:grpSpPr>
        <p:pic>
          <p:nvPicPr>
            <p:cNvPr id="298"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299" name="1"/>
            <p:cNvSpPr/>
            <p:nvPr/>
          </p:nvSpPr>
          <p:spPr>
            <a:xfrm>
              <a:off x="474064" y="1819310"/>
              <a:ext cx="706141"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1</a:t>
              </a:r>
            </a:p>
          </p:txBody>
        </p:sp>
      </p:grpSp>
      <p:grpSp>
        <p:nvGrpSpPr>
          <p:cNvPr id="303" name="Group"/>
          <p:cNvGrpSpPr/>
          <p:nvPr/>
        </p:nvGrpSpPr>
        <p:grpSpPr>
          <a:xfrm>
            <a:off x="5047364" y="6044937"/>
            <a:ext cx="1667722" cy="2723680"/>
            <a:chOff x="0" y="0"/>
            <a:chExt cx="1667721" cy="3295652"/>
          </a:xfrm>
        </p:grpSpPr>
        <p:pic>
          <p:nvPicPr>
            <p:cNvPr id="301"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02" name="2"/>
            <p:cNvSpPr/>
            <p:nvPr/>
          </p:nvSpPr>
          <p:spPr>
            <a:xfrm>
              <a:off x="503121" y="1819310"/>
              <a:ext cx="669549"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2</a:t>
              </a:r>
            </a:p>
          </p:txBody>
        </p:sp>
      </p:grpSp>
      <p:grpSp>
        <p:nvGrpSpPr>
          <p:cNvPr id="306" name="Group"/>
          <p:cNvGrpSpPr/>
          <p:nvPr/>
        </p:nvGrpSpPr>
        <p:grpSpPr>
          <a:xfrm>
            <a:off x="7363822" y="6044937"/>
            <a:ext cx="1667722" cy="2723680"/>
            <a:chOff x="0" y="0"/>
            <a:chExt cx="1667721" cy="3295652"/>
          </a:xfrm>
        </p:grpSpPr>
        <p:pic>
          <p:nvPicPr>
            <p:cNvPr id="304"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05" name="3"/>
            <p:cNvSpPr/>
            <p:nvPr/>
          </p:nvSpPr>
          <p:spPr>
            <a:xfrm>
              <a:off x="448715" y="1819310"/>
              <a:ext cx="778360"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3</a:t>
              </a:r>
            </a:p>
          </p:txBody>
        </p:sp>
      </p:grpSp>
      <p:grpSp>
        <p:nvGrpSpPr>
          <p:cNvPr id="309" name="Group"/>
          <p:cNvGrpSpPr/>
          <p:nvPr/>
        </p:nvGrpSpPr>
        <p:grpSpPr>
          <a:xfrm>
            <a:off x="9680276" y="6044937"/>
            <a:ext cx="1667722" cy="2723680"/>
            <a:chOff x="0" y="0"/>
            <a:chExt cx="1667721" cy="3295652"/>
          </a:xfrm>
        </p:grpSpPr>
        <p:pic>
          <p:nvPicPr>
            <p:cNvPr id="307"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08" name="4"/>
            <p:cNvSpPr/>
            <p:nvPr/>
          </p:nvSpPr>
          <p:spPr>
            <a:xfrm>
              <a:off x="349050" y="1819310"/>
              <a:ext cx="977687"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4</a:t>
              </a:r>
            </a:p>
          </p:txBody>
        </p:sp>
      </p:grpSp>
      <p:grpSp>
        <p:nvGrpSpPr>
          <p:cNvPr id="312" name="Group"/>
          <p:cNvGrpSpPr/>
          <p:nvPr/>
        </p:nvGrpSpPr>
        <p:grpSpPr>
          <a:xfrm>
            <a:off x="13810851" y="6031713"/>
            <a:ext cx="1872248" cy="2597731"/>
            <a:chOff x="0" y="0"/>
            <a:chExt cx="1872247" cy="3143252"/>
          </a:xfrm>
        </p:grpSpPr>
        <p:pic>
          <p:nvPicPr>
            <p:cNvPr id="310" name="Stopwatch.tif" descr="Stopwatch.tif"/>
            <p:cNvPicPr>
              <a:picLocks noChangeAspect="1"/>
            </p:cNvPicPr>
            <p:nvPr/>
          </p:nvPicPr>
          <p:blipFill>
            <a:blip r:embed="rId3"/>
            <a:stretch>
              <a:fillRect/>
            </a:stretch>
          </p:blipFill>
          <p:spPr>
            <a:xfrm>
              <a:off x="98226" y="0"/>
              <a:ext cx="1667722" cy="2243099"/>
            </a:xfrm>
            <a:prstGeom prst="rect">
              <a:avLst/>
            </a:prstGeom>
            <a:ln w="12700" cap="flat">
              <a:noFill/>
              <a:miter lim="400000"/>
            </a:ln>
            <a:effectLst>
              <a:outerShdw blurRad="190500" dist="114300" dir="2700000" rotWithShape="0">
                <a:srgbClr val="000000"/>
              </a:outerShdw>
            </a:effectLst>
          </p:spPr>
        </p:pic>
        <p:sp>
          <p:nvSpPr>
            <p:cNvPr id="311" name="n-1"/>
            <p:cNvSpPr/>
            <p:nvPr/>
          </p:nvSpPr>
          <p:spPr>
            <a:xfrm>
              <a:off x="0" y="1666911"/>
              <a:ext cx="1872248" cy="1476342"/>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n-1</a:t>
              </a:r>
            </a:p>
          </p:txBody>
        </p:sp>
      </p:grpSp>
      <p:grpSp>
        <p:nvGrpSpPr>
          <p:cNvPr id="315" name="Group"/>
          <p:cNvGrpSpPr/>
          <p:nvPr/>
        </p:nvGrpSpPr>
        <p:grpSpPr>
          <a:xfrm>
            <a:off x="16320785" y="6041631"/>
            <a:ext cx="1667722" cy="2692193"/>
            <a:chOff x="0" y="0"/>
            <a:chExt cx="1667721" cy="3257552"/>
          </a:xfrm>
        </p:grpSpPr>
        <p:pic>
          <p:nvPicPr>
            <p:cNvPr id="313"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14" name="n"/>
            <p:cNvSpPr/>
            <p:nvPr/>
          </p:nvSpPr>
          <p:spPr>
            <a:xfrm>
              <a:off x="428495" y="1781210"/>
              <a:ext cx="818804"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n</a:t>
              </a:r>
            </a:p>
          </p:txBody>
        </p:sp>
      </p:grpSp>
      <p:sp>
        <p:nvSpPr>
          <p:cNvPr id="316" name="..."/>
          <p:cNvSpPr/>
          <p:nvPr/>
        </p:nvSpPr>
        <p:spPr>
          <a:xfrm>
            <a:off x="11988102" y="5959028"/>
            <a:ext cx="1181101" cy="1873514"/>
          </a:xfrm>
          <a:prstGeom prst="rect">
            <a:avLst/>
          </a:prstGeom>
          <a:ln w="12700">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lvl1pPr defTabSz="533400">
              <a:defRPr sz="9000">
                <a:solidFill>
                  <a:srgbClr val="941100"/>
                </a:solidFill>
                <a:latin typeface="Chalkduster"/>
                <a:ea typeface="Chalkduster"/>
                <a:cs typeface="Chalkduster"/>
                <a:sym typeface="Chalkduster"/>
              </a:defRPr>
            </a:lvl1pPr>
          </a:lstStyle>
          <a:p>
            <a:r>
              <a:t>...</a:t>
            </a:r>
          </a:p>
        </p:txBody>
      </p:sp>
      <p:sp>
        <p:nvSpPr>
          <p:cNvPr id="317" name="i = 2"/>
          <p:cNvSpPr/>
          <p:nvPr/>
        </p:nvSpPr>
        <p:spPr>
          <a:xfrm>
            <a:off x="156815" y="6466670"/>
            <a:ext cx="2801117" cy="1268785"/>
          </a:xfrm>
          <a:prstGeom prst="rect">
            <a:avLst/>
          </a:prstGeom>
          <a:ln w="12700">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lvl1pPr defTabSz="533400">
              <a:defRPr>
                <a:solidFill>
                  <a:srgbClr val="941100"/>
                </a:solidFill>
                <a:latin typeface="Chalkduster"/>
                <a:ea typeface="Chalkduster"/>
                <a:cs typeface="Chalkduster"/>
                <a:sym typeface="Chalkduster"/>
              </a:defRPr>
            </a:lvl1pPr>
          </a:lstStyle>
          <a:p>
            <a:r>
              <a:t>i = 2</a:t>
            </a:r>
          </a:p>
        </p:txBody>
      </p:sp>
      <p:grpSp>
        <p:nvGrpSpPr>
          <p:cNvPr id="327" name="Group"/>
          <p:cNvGrpSpPr/>
          <p:nvPr/>
        </p:nvGrpSpPr>
        <p:grpSpPr>
          <a:xfrm>
            <a:off x="2637447" y="8314188"/>
            <a:ext cx="14611351" cy="1826293"/>
            <a:chOff x="0" y="-6"/>
            <a:chExt cx="14611349" cy="2209812"/>
          </a:xfrm>
        </p:grpSpPr>
        <p:grpSp>
          <p:nvGrpSpPr>
            <p:cNvPr id="321" name="Group"/>
            <p:cNvGrpSpPr/>
            <p:nvPr/>
          </p:nvGrpSpPr>
          <p:grpSpPr>
            <a:xfrm>
              <a:off x="0" y="-7"/>
              <a:ext cx="6322731" cy="2209814"/>
              <a:chOff x="0" y="-6"/>
              <a:chExt cx="6322730" cy="2209812"/>
            </a:xfrm>
          </p:grpSpPr>
          <p:sp>
            <p:nvSpPr>
              <p:cNvPr id="318" name="..."/>
              <p:cNvSpPr/>
              <p:nvPr/>
            </p:nvSpPr>
            <p:spPr>
              <a:xfrm rot="16199978">
                <a:off x="-86534" y="86540"/>
                <a:ext cx="2168076" cy="1994995"/>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9000">
                    <a:solidFill>
                      <a:srgbClr val="941100"/>
                    </a:solidFill>
                    <a:latin typeface="Chalkduster"/>
                    <a:ea typeface="Chalkduster"/>
                    <a:cs typeface="Chalkduster"/>
                    <a:sym typeface="Chalkduster"/>
                  </a:defRPr>
                </a:lvl1pPr>
              </a:lstStyle>
              <a:p>
                <a:r>
                  <a:t>...</a:t>
                </a:r>
              </a:p>
            </p:txBody>
          </p:sp>
          <p:sp>
            <p:nvSpPr>
              <p:cNvPr id="319" name="..."/>
              <p:cNvSpPr/>
              <p:nvPr/>
            </p:nvSpPr>
            <p:spPr>
              <a:xfrm rot="16199978">
                <a:off x="2065370" y="128265"/>
                <a:ext cx="2168076" cy="1994995"/>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9000">
                    <a:solidFill>
                      <a:srgbClr val="941100"/>
                    </a:solidFill>
                    <a:latin typeface="Chalkduster"/>
                    <a:ea typeface="Chalkduster"/>
                    <a:cs typeface="Chalkduster"/>
                    <a:sym typeface="Chalkduster"/>
                  </a:defRPr>
                </a:lvl1pPr>
              </a:lstStyle>
              <a:p>
                <a:r>
                  <a:t>...</a:t>
                </a:r>
              </a:p>
            </p:txBody>
          </p:sp>
          <p:sp>
            <p:nvSpPr>
              <p:cNvPr id="320" name="..."/>
              <p:cNvSpPr/>
              <p:nvPr/>
            </p:nvSpPr>
            <p:spPr>
              <a:xfrm rot="16199978">
                <a:off x="4241189" y="128265"/>
                <a:ext cx="2168076" cy="1994995"/>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9000">
                    <a:solidFill>
                      <a:srgbClr val="941100"/>
                    </a:solidFill>
                    <a:latin typeface="Chalkduster"/>
                    <a:ea typeface="Chalkduster"/>
                    <a:cs typeface="Chalkduster"/>
                    <a:sym typeface="Chalkduster"/>
                  </a:defRPr>
                </a:lvl1pPr>
              </a:lstStyle>
              <a:p>
                <a:r>
                  <a:t>...</a:t>
                </a:r>
              </a:p>
            </p:txBody>
          </p:sp>
        </p:grpSp>
        <p:grpSp>
          <p:nvGrpSpPr>
            <p:cNvPr id="325" name="Group"/>
            <p:cNvGrpSpPr/>
            <p:nvPr/>
          </p:nvGrpSpPr>
          <p:grpSpPr>
            <a:xfrm>
              <a:off x="6375861" y="-6"/>
              <a:ext cx="8235489" cy="2209812"/>
              <a:chOff x="0" y="-6"/>
              <a:chExt cx="8235488" cy="2209811"/>
            </a:xfrm>
          </p:grpSpPr>
          <p:sp>
            <p:nvSpPr>
              <p:cNvPr id="322" name="..."/>
              <p:cNvSpPr/>
              <p:nvPr/>
            </p:nvSpPr>
            <p:spPr>
              <a:xfrm rot="16199978">
                <a:off x="-117269" y="117275"/>
                <a:ext cx="2168076" cy="1933525"/>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9000">
                    <a:solidFill>
                      <a:srgbClr val="941100"/>
                    </a:solidFill>
                    <a:latin typeface="Chalkduster"/>
                    <a:ea typeface="Chalkduster"/>
                    <a:cs typeface="Chalkduster"/>
                    <a:sym typeface="Chalkduster"/>
                  </a:defRPr>
                </a:lvl1pPr>
              </a:lstStyle>
              <a:p>
                <a:r>
                  <a:t>...</a:t>
                </a:r>
              </a:p>
            </p:txBody>
          </p:sp>
          <p:sp>
            <p:nvSpPr>
              <p:cNvPr id="323" name="..."/>
              <p:cNvSpPr/>
              <p:nvPr/>
            </p:nvSpPr>
            <p:spPr>
              <a:xfrm rot="16199978">
                <a:off x="1968329" y="159000"/>
                <a:ext cx="2168077" cy="1933524"/>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9000">
                    <a:solidFill>
                      <a:srgbClr val="941100"/>
                    </a:solidFill>
                    <a:latin typeface="Chalkduster"/>
                    <a:ea typeface="Chalkduster"/>
                    <a:cs typeface="Chalkduster"/>
                    <a:sym typeface="Chalkduster"/>
                  </a:defRPr>
                </a:lvl1pPr>
              </a:lstStyle>
              <a:p>
                <a:r>
                  <a:t>...</a:t>
                </a:r>
              </a:p>
            </p:txBody>
          </p:sp>
          <p:sp>
            <p:nvSpPr>
              <p:cNvPr id="324" name="..."/>
              <p:cNvSpPr/>
              <p:nvPr/>
            </p:nvSpPr>
            <p:spPr>
              <a:xfrm rot="16199978">
                <a:off x="6184682" y="159000"/>
                <a:ext cx="2168077" cy="1933524"/>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9000">
                    <a:solidFill>
                      <a:srgbClr val="941100"/>
                    </a:solidFill>
                    <a:latin typeface="Chalkduster"/>
                    <a:ea typeface="Chalkduster"/>
                    <a:cs typeface="Chalkduster"/>
                    <a:sym typeface="Chalkduster"/>
                  </a:defRPr>
                </a:lvl1pPr>
              </a:lstStyle>
              <a:p>
                <a:r>
                  <a:t>...</a:t>
                </a:r>
              </a:p>
            </p:txBody>
          </p:sp>
        </p:grpSp>
        <p:sp>
          <p:nvSpPr>
            <p:cNvPr id="326" name="..."/>
            <p:cNvSpPr/>
            <p:nvPr/>
          </p:nvSpPr>
          <p:spPr>
            <a:xfrm rot="16199978">
              <a:off x="10382126" y="159000"/>
              <a:ext cx="2168076" cy="1933525"/>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9000">
                  <a:solidFill>
                    <a:srgbClr val="941100"/>
                  </a:solidFill>
                  <a:latin typeface="Chalkduster"/>
                  <a:ea typeface="Chalkduster"/>
                  <a:cs typeface="Chalkduster"/>
                  <a:sym typeface="Chalkduster"/>
                </a:defRPr>
              </a:lvl1pPr>
            </a:lstStyle>
            <a:p>
              <a:r>
                <a:t>...</a:t>
              </a:r>
            </a:p>
          </p:txBody>
        </p:sp>
      </p:grpSp>
      <p:grpSp>
        <p:nvGrpSpPr>
          <p:cNvPr id="330" name="Group"/>
          <p:cNvGrpSpPr/>
          <p:nvPr/>
        </p:nvGrpSpPr>
        <p:grpSpPr>
          <a:xfrm>
            <a:off x="2589268" y="9988287"/>
            <a:ext cx="1667722" cy="2723680"/>
            <a:chOff x="0" y="0"/>
            <a:chExt cx="1667721" cy="3295652"/>
          </a:xfrm>
        </p:grpSpPr>
        <p:pic>
          <p:nvPicPr>
            <p:cNvPr id="328"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29" name="1"/>
            <p:cNvSpPr/>
            <p:nvPr/>
          </p:nvSpPr>
          <p:spPr>
            <a:xfrm>
              <a:off x="474064" y="1819310"/>
              <a:ext cx="706141"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1</a:t>
              </a:r>
            </a:p>
          </p:txBody>
        </p:sp>
      </p:grpSp>
      <p:grpSp>
        <p:nvGrpSpPr>
          <p:cNvPr id="333" name="Group"/>
          <p:cNvGrpSpPr/>
          <p:nvPr/>
        </p:nvGrpSpPr>
        <p:grpSpPr>
          <a:xfrm>
            <a:off x="4894964" y="9988287"/>
            <a:ext cx="1667722" cy="2723680"/>
            <a:chOff x="0" y="0"/>
            <a:chExt cx="1667721" cy="3295652"/>
          </a:xfrm>
        </p:grpSpPr>
        <p:pic>
          <p:nvPicPr>
            <p:cNvPr id="331"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32" name="2"/>
            <p:cNvSpPr/>
            <p:nvPr/>
          </p:nvSpPr>
          <p:spPr>
            <a:xfrm>
              <a:off x="503121" y="1819310"/>
              <a:ext cx="669549"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2</a:t>
              </a:r>
            </a:p>
          </p:txBody>
        </p:sp>
      </p:grpSp>
      <p:grpSp>
        <p:nvGrpSpPr>
          <p:cNvPr id="336" name="Group"/>
          <p:cNvGrpSpPr/>
          <p:nvPr/>
        </p:nvGrpSpPr>
        <p:grpSpPr>
          <a:xfrm>
            <a:off x="7211422" y="9988287"/>
            <a:ext cx="1667722" cy="2723680"/>
            <a:chOff x="0" y="0"/>
            <a:chExt cx="1667721" cy="3295652"/>
          </a:xfrm>
        </p:grpSpPr>
        <p:pic>
          <p:nvPicPr>
            <p:cNvPr id="334"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35" name="3"/>
            <p:cNvSpPr/>
            <p:nvPr/>
          </p:nvSpPr>
          <p:spPr>
            <a:xfrm>
              <a:off x="448715" y="1819310"/>
              <a:ext cx="778360"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3</a:t>
              </a:r>
            </a:p>
          </p:txBody>
        </p:sp>
      </p:grpSp>
      <p:grpSp>
        <p:nvGrpSpPr>
          <p:cNvPr id="339" name="Group"/>
          <p:cNvGrpSpPr/>
          <p:nvPr/>
        </p:nvGrpSpPr>
        <p:grpSpPr>
          <a:xfrm>
            <a:off x="9527876" y="9988287"/>
            <a:ext cx="1667722" cy="2723680"/>
            <a:chOff x="0" y="0"/>
            <a:chExt cx="1667721" cy="3295652"/>
          </a:xfrm>
        </p:grpSpPr>
        <p:pic>
          <p:nvPicPr>
            <p:cNvPr id="337"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38" name="4"/>
            <p:cNvSpPr/>
            <p:nvPr/>
          </p:nvSpPr>
          <p:spPr>
            <a:xfrm>
              <a:off x="349050" y="1819310"/>
              <a:ext cx="977687"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4</a:t>
              </a:r>
            </a:p>
          </p:txBody>
        </p:sp>
      </p:grpSp>
      <p:grpSp>
        <p:nvGrpSpPr>
          <p:cNvPr id="342" name="Group"/>
          <p:cNvGrpSpPr/>
          <p:nvPr/>
        </p:nvGrpSpPr>
        <p:grpSpPr>
          <a:xfrm>
            <a:off x="13658451" y="9975063"/>
            <a:ext cx="1872248" cy="2597731"/>
            <a:chOff x="0" y="0"/>
            <a:chExt cx="1872247" cy="3143252"/>
          </a:xfrm>
        </p:grpSpPr>
        <p:pic>
          <p:nvPicPr>
            <p:cNvPr id="340" name="Stopwatch.tif" descr="Stopwatch.tif"/>
            <p:cNvPicPr>
              <a:picLocks noChangeAspect="1"/>
            </p:cNvPicPr>
            <p:nvPr/>
          </p:nvPicPr>
          <p:blipFill>
            <a:blip r:embed="rId3"/>
            <a:stretch>
              <a:fillRect/>
            </a:stretch>
          </p:blipFill>
          <p:spPr>
            <a:xfrm>
              <a:off x="98226" y="0"/>
              <a:ext cx="1667722" cy="2243099"/>
            </a:xfrm>
            <a:prstGeom prst="rect">
              <a:avLst/>
            </a:prstGeom>
            <a:ln w="12700" cap="flat">
              <a:noFill/>
              <a:miter lim="400000"/>
            </a:ln>
            <a:effectLst>
              <a:outerShdw blurRad="190500" dist="114300" dir="2700000" rotWithShape="0">
                <a:srgbClr val="000000"/>
              </a:outerShdw>
            </a:effectLst>
          </p:spPr>
        </p:pic>
        <p:sp>
          <p:nvSpPr>
            <p:cNvPr id="341" name="n-1"/>
            <p:cNvSpPr/>
            <p:nvPr/>
          </p:nvSpPr>
          <p:spPr>
            <a:xfrm>
              <a:off x="0" y="1666911"/>
              <a:ext cx="1872248" cy="1476342"/>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n-1</a:t>
              </a:r>
            </a:p>
          </p:txBody>
        </p:sp>
      </p:grpSp>
      <p:grpSp>
        <p:nvGrpSpPr>
          <p:cNvPr id="345" name="Group"/>
          <p:cNvGrpSpPr/>
          <p:nvPr/>
        </p:nvGrpSpPr>
        <p:grpSpPr>
          <a:xfrm>
            <a:off x="16168385" y="9984981"/>
            <a:ext cx="1667722" cy="2692193"/>
            <a:chOff x="0" y="0"/>
            <a:chExt cx="1667721" cy="3257552"/>
          </a:xfrm>
        </p:grpSpPr>
        <p:pic>
          <p:nvPicPr>
            <p:cNvPr id="343"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44" name="n"/>
            <p:cNvSpPr/>
            <p:nvPr/>
          </p:nvSpPr>
          <p:spPr>
            <a:xfrm>
              <a:off x="428495" y="1781210"/>
              <a:ext cx="818804"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n</a:t>
              </a:r>
            </a:p>
          </p:txBody>
        </p:sp>
      </p:grpSp>
      <p:sp>
        <p:nvSpPr>
          <p:cNvPr id="346" name="..."/>
          <p:cNvSpPr/>
          <p:nvPr/>
        </p:nvSpPr>
        <p:spPr>
          <a:xfrm>
            <a:off x="11835702" y="9902378"/>
            <a:ext cx="1181101" cy="1873514"/>
          </a:xfrm>
          <a:prstGeom prst="rect">
            <a:avLst/>
          </a:prstGeom>
          <a:ln w="12700">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lvl1pPr defTabSz="533400">
              <a:defRPr sz="9000">
                <a:solidFill>
                  <a:srgbClr val="941100"/>
                </a:solidFill>
                <a:latin typeface="Chalkduster"/>
                <a:ea typeface="Chalkduster"/>
                <a:cs typeface="Chalkduster"/>
                <a:sym typeface="Chalkduster"/>
              </a:defRPr>
            </a:lvl1pPr>
          </a:lstStyle>
          <a:p>
            <a:r>
              <a:t>...</a:t>
            </a:r>
          </a:p>
        </p:txBody>
      </p:sp>
      <p:sp>
        <p:nvSpPr>
          <p:cNvPr id="347" name="i = n"/>
          <p:cNvSpPr/>
          <p:nvPr/>
        </p:nvSpPr>
        <p:spPr>
          <a:xfrm>
            <a:off x="4415" y="10410020"/>
            <a:ext cx="2801117" cy="1268785"/>
          </a:xfrm>
          <a:prstGeom prst="rect">
            <a:avLst/>
          </a:prstGeom>
          <a:ln w="12700">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lvl1pPr defTabSz="533400">
              <a:defRPr>
                <a:solidFill>
                  <a:srgbClr val="941100"/>
                </a:solidFill>
                <a:latin typeface="Chalkduster"/>
                <a:ea typeface="Chalkduster"/>
                <a:cs typeface="Chalkduster"/>
                <a:sym typeface="Chalkduster"/>
              </a:defRPr>
            </a:lvl1pPr>
          </a:lstStyle>
          <a:p>
            <a:r>
              <a:t>i = n</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95">
                                            <p:bg/>
                                          </p:spTgt>
                                        </p:tgtEl>
                                        <p:attrNameLst>
                                          <p:attrName>style.visibility</p:attrName>
                                        </p:attrNameLst>
                                      </p:cBhvr>
                                      <p:to>
                                        <p:strVal val="visible"/>
                                      </p:to>
                                    </p:set>
                                    <p:animEffect transition="in" filter="fade">
                                      <p:cBhvr>
                                        <p:cTn id="7" dur="500"/>
                                        <p:tgtEl>
                                          <p:spTgt spid="295">
                                            <p:bg/>
                                          </p:spTgt>
                                        </p:tgtEl>
                                      </p:cBhvr>
                                    </p:animEffect>
                                  </p:childTnLst>
                                </p:cTn>
                              </p:par>
                              <p:par>
                                <p:cTn id="8" presetID="10" presetClass="entr" presetSubtype="0" fill="hold" grpId="0" nodeType="withEffect">
                                  <p:stCondLst>
                                    <p:cond delay="0"/>
                                  </p:stCondLst>
                                  <p:iterate>
                                    <p:tmAbs val="0"/>
                                  </p:iterate>
                                  <p:childTnLst>
                                    <p:set>
                                      <p:cBhvr>
                                        <p:cTn id="9" fill="hold"/>
                                        <p:tgtEl>
                                          <p:spTgt spid="295">
                                            <p:txEl>
                                              <p:pRg st="0" end="0"/>
                                            </p:txEl>
                                          </p:spTgt>
                                        </p:tgtEl>
                                        <p:attrNameLst>
                                          <p:attrName>style.visibility</p:attrName>
                                        </p:attrNameLst>
                                      </p:cBhvr>
                                      <p:to>
                                        <p:strVal val="visible"/>
                                      </p:to>
                                    </p:set>
                                    <p:animEffect transition="in" filter="fade">
                                      <p:cBhvr>
                                        <p:cTn id="10" dur="500"/>
                                        <p:tgtEl>
                                          <p:spTgt spid="295">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296"/>
                                        </p:tgtEl>
                                        <p:attrNameLst>
                                          <p:attrName>style.visibility</p:attrName>
                                        </p:attrNameLst>
                                      </p:cBhvr>
                                      <p:to>
                                        <p:strVal val="visible"/>
                                      </p:to>
                                    </p:set>
                                    <p:animEffect transition="in" filter="fade">
                                      <p:cBhvr>
                                        <p:cTn id="14" dur="500"/>
                                        <p:tgtEl>
                                          <p:spTgt spid="29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fill="hold" grpId="0" nodeType="clickEffect">
                                  <p:stCondLst>
                                    <p:cond delay="0"/>
                                  </p:stCondLst>
                                  <p:iterate>
                                    <p:tmAbs val="0"/>
                                  </p:iterate>
                                  <p:childTnLst>
                                    <p:set>
                                      <p:cBhvr>
                                        <p:cTn id="18" fill="hold"/>
                                        <p:tgtEl>
                                          <p:spTgt spid="297"/>
                                        </p:tgtEl>
                                        <p:attrNameLst>
                                          <p:attrName>style.visibility</p:attrName>
                                        </p:attrNameLst>
                                      </p:cBhvr>
                                      <p:to>
                                        <p:strVal val="visible"/>
                                      </p:to>
                                    </p:set>
                                    <p:animEffect transition="in" filter="fade">
                                      <p:cBhvr>
                                        <p:cTn id="19" dur="500"/>
                                        <p:tgtEl>
                                          <p:spTgt spid="29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p:tmAbs val="0"/>
                                  </p:iterate>
                                  <p:childTnLst>
                                    <p:set>
                                      <p:cBhvr>
                                        <p:cTn id="23" fill="hold"/>
                                        <p:tgtEl>
                                          <p:spTgt spid="293"/>
                                        </p:tgtEl>
                                        <p:attrNameLst>
                                          <p:attrName>style.visibility</p:attrName>
                                        </p:attrNameLst>
                                      </p:cBhvr>
                                      <p:to>
                                        <p:strVal val="visible"/>
                                      </p:to>
                                    </p:set>
                                    <p:animEffect transition="in" filter="wipe(left)">
                                      <p:cBhvr>
                                        <p:cTn id="24" dur="500"/>
                                        <p:tgtEl>
                                          <p:spTgt spid="293"/>
                                        </p:tgtEl>
                                      </p:cBhvr>
                                    </p:animEffect>
                                  </p:childTnLst>
                                </p:cTn>
                              </p:par>
                            </p:childTnLst>
                          </p:cTn>
                        </p:par>
                        <p:par>
                          <p:cTn id="25" fill="hold">
                            <p:stCondLst>
                              <p:cond delay="500"/>
                            </p:stCondLst>
                            <p:childTnLst>
                              <p:par>
                                <p:cTn id="26" presetID="23" presetClass="exit" presetSubtype="32" fill="hold" grpId="1" nodeType="afterEffect">
                                  <p:stCondLst>
                                    <p:cond delay="0"/>
                                  </p:stCondLst>
                                  <p:iterate>
                                    <p:tmAbs val="0"/>
                                  </p:iterate>
                                  <p:childTnLst>
                                    <p:anim calcmode="lin" valueType="num">
                                      <p:cBhvr>
                                        <p:cTn id="27" dur="500" fill="hold"/>
                                        <p:tgtEl>
                                          <p:spTgt spid="297"/>
                                        </p:tgtEl>
                                        <p:attrNameLst>
                                          <p:attrName>ppt_w</p:attrName>
                                        </p:attrNameLst>
                                      </p:cBhvr>
                                      <p:tavLst>
                                        <p:tav tm="0">
                                          <p:val>
                                            <p:strVal val="ppt_w"/>
                                          </p:val>
                                        </p:tav>
                                        <p:tav tm="100000">
                                          <p:val>
                                            <p:fltVal val="0"/>
                                          </p:val>
                                        </p:tav>
                                      </p:tavLst>
                                    </p:anim>
                                    <p:anim calcmode="lin" valueType="num">
                                      <p:cBhvr>
                                        <p:cTn id="28" dur="500" fill="hold"/>
                                        <p:tgtEl>
                                          <p:spTgt spid="297"/>
                                        </p:tgtEl>
                                        <p:attrNameLst>
                                          <p:attrName>ppt_h</p:attrName>
                                        </p:attrNameLst>
                                      </p:cBhvr>
                                      <p:tavLst>
                                        <p:tav tm="0">
                                          <p:val>
                                            <p:strVal val="ppt_h"/>
                                          </p:val>
                                        </p:tav>
                                        <p:tav tm="100000">
                                          <p:val>
                                            <p:fltVal val="0"/>
                                          </p:val>
                                        </p:tav>
                                      </p:tavLst>
                                    </p:anim>
                                    <p:set>
                                      <p:cBhvr>
                                        <p:cTn id="29" fill="hold">
                                          <p:stCondLst>
                                            <p:cond delay="499"/>
                                          </p:stCondLst>
                                        </p:cTn>
                                        <p:tgtEl>
                                          <p:spTgt spid="297"/>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0" nodeType="afterEffect">
                                  <p:stCondLst>
                                    <p:cond delay="200"/>
                                  </p:stCondLst>
                                  <p:iterate>
                                    <p:tmAbs val="0"/>
                                  </p:iterate>
                                  <p:childTnLst>
                                    <p:set>
                                      <p:cBhvr>
                                        <p:cTn id="32" fill="hold"/>
                                        <p:tgtEl>
                                          <p:spTgt spid="275"/>
                                        </p:tgtEl>
                                        <p:attrNameLst>
                                          <p:attrName>style.visibility</p:attrName>
                                        </p:attrNameLst>
                                      </p:cBhvr>
                                      <p:to>
                                        <p:strVal val="visible"/>
                                      </p:to>
                                    </p:set>
                                    <p:animEffect transition="in" filter="wipe(left)">
                                      <p:cBhvr>
                                        <p:cTn id="33" dur="500"/>
                                        <p:tgtEl>
                                          <p:spTgt spid="275"/>
                                        </p:tgtEl>
                                      </p:cBhvr>
                                    </p:animEffect>
                                  </p:childTnLst>
                                </p:cTn>
                              </p:par>
                            </p:childTnLst>
                          </p:cTn>
                        </p:par>
                        <p:par>
                          <p:cTn id="34" fill="hold">
                            <p:stCondLst>
                              <p:cond delay="1700"/>
                            </p:stCondLst>
                            <p:childTnLst>
                              <p:par>
                                <p:cTn id="35" presetID="22" presetClass="entr" presetSubtype="8" fill="hold" grpId="0" nodeType="afterEffect">
                                  <p:stCondLst>
                                    <p:cond delay="200"/>
                                  </p:stCondLst>
                                  <p:iterate>
                                    <p:tmAbs val="0"/>
                                  </p:iterate>
                                  <p:childTnLst>
                                    <p:set>
                                      <p:cBhvr>
                                        <p:cTn id="36" fill="hold"/>
                                        <p:tgtEl>
                                          <p:spTgt spid="278"/>
                                        </p:tgtEl>
                                        <p:attrNameLst>
                                          <p:attrName>style.visibility</p:attrName>
                                        </p:attrNameLst>
                                      </p:cBhvr>
                                      <p:to>
                                        <p:strVal val="visible"/>
                                      </p:to>
                                    </p:set>
                                    <p:animEffect transition="in" filter="wipe(left)">
                                      <p:cBhvr>
                                        <p:cTn id="37" dur="500"/>
                                        <p:tgtEl>
                                          <p:spTgt spid="278"/>
                                        </p:tgtEl>
                                      </p:cBhvr>
                                    </p:animEffect>
                                  </p:childTnLst>
                                </p:cTn>
                              </p:par>
                            </p:childTnLst>
                          </p:cTn>
                        </p:par>
                        <p:par>
                          <p:cTn id="38" fill="hold">
                            <p:stCondLst>
                              <p:cond delay="2400"/>
                            </p:stCondLst>
                            <p:childTnLst>
                              <p:par>
                                <p:cTn id="39" presetID="22" presetClass="entr" presetSubtype="8" fill="hold" grpId="0" nodeType="afterEffect">
                                  <p:stCondLst>
                                    <p:cond delay="200"/>
                                  </p:stCondLst>
                                  <p:iterate>
                                    <p:tmAbs val="0"/>
                                  </p:iterate>
                                  <p:childTnLst>
                                    <p:set>
                                      <p:cBhvr>
                                        <p:cTn id="40" fill="hold"/>
                                        <p:tgtEl>
                                          <p:spTgt spid="281"/>
                                        </p:tgtEl>
                                        <p:attrNameLst>
                                          <p:attrName>style.visibility</p:attrName>
                                        </p:attrNameLst>
                                      </p:cBhvr>
                                      <p:to>
                                        <p:strVal val="visible"/>
                                      </p:to>
                                    </p:set>
                                    <p:animEffect transition="in" filter="wipe(left)">
                                      <p:cBhvr>
                                        <p:cTn id="41" dur="500"/>
                                        <p:tgtEl>
                                          <p:spTgt spid="281"/>
                                        </p:tgtEl>
                                      </p:cBhvr>
                                    </p:animEffect>
                                  </p:childTnLst>
                                </p:cTn>
                              </p:par>
                            </p:childTnLst>
                          </p:cTn>
                        </p:par>
                        <p:par>
                          <p:cTn id="42" fill="hold">
                            <p:stCondLst>
                              <p:cond delay="3100"/>
                            </p:stCondLst>
                            <p:childTnLst>
                              <p:par>
                                <p:cTn id="43" presetID="22" presetClass="entr" presetSubtype="8" fill="hold" grpId="0" nodeType="afterEffect">
                                  <p:stCondLst>
                                    <p:cond delay="200"/>
                                  </p:stCondLst>
                                  <p:iterate>
                                    <p:tmAbs val="0"/>
                                  </p:iterate>
                                  <p:childTnLst>
                                    <p:set>
                                      <p:cBhvr>
                                        <p:cTn id="44" fill="hold"/>
                                        <p:tgtEl>
                                          <p:spTgt spid="284"/>
                                        </p:tgtEl>
                                        <p:attrNameLst>
                                          <p:attrName>style.visibility</p:attrName>
                                        </p:attrNameLst>
                                      </p:cBhvr>
                                      <p:to>
                                        <p:strVal val="visible"/>
                                      </p:to>
                                    </p:set>
                                    <p:animEffect transition="in" filter="wipe(left)">
                                      <p:cBhvr>
                                        <p:cTn id="45" dur="500"/>
                                        <p:tgtEl>
                                          <p:spTgt spid="284"/>
                                        </p:tgtEl>
                                      </p:cBhvr>
                                    </p:animEffect>
                                  </p:childTnLst>
                                </p:cTn>
                              </p:par>
                            </p:childTnLst>
                          </p:cTn>
                        </p:par>
                        <p:par>
                          <p:cTn id="46" fill="hold">
                            <p:stCondLst>
                              <p:cond delay="3800"/>
                            </p:stCondLst>
                            <p:childTnLst>
                              <p:par>
                                <p:cTn id="47" presetID="22" presetClass="entr" presetSubtype="8" fill="hold" grpId="0" nodeType="afterEffect">
                                  <p:stCondLst>
                                    <p:cond delay="200"/>
                                  </p:stCondLst>
                                  <p:iterate>
                                    <p:tmAbs val="0"/>
                                  </p:iterate>
                                  <p:childTnLst>
                                    <p:set>
                                      <p:cBhvr>
                                        <p:cTn id="48" fill="hold"/>
                                        <p:tgtEl>
                                          <p:spTgt spid="291"/>
                                        </p:tgtEl>
                                        <p:attrNameLst>
                                          <p:attrName>style.visibility</p:attrName>
                                        </p:attrNameLst>
                                      </p:cBhvr>
                                      <p:to>
                                        <p:strVal val="visible"/>
                                      </p:to>
                                    </p:set>
                                    <p:animEffect transition="in" filter="wipe(left)">
                                      <p:cBhvr>
                                        <p:cTn id="49" dur="500"/>
                                        <p:tgtEl>
                                          <p:spTgt spid="291"/>
                                        </p:tgtEl>
                                      </p:cBhvr>
                                    </p:animEffect>
                                  </p:childTnLst>
                                </p:cTn>
                              </p:par>
                            </p:childTnLst>
                          </p:cTn>
                        </p:par>
                        <p:par>
                          <p:cTn id="50" fill="hold">
                            <p:stCondLst>
                              <p:cond delay="4500"/>
                            </p:stCondLst>
                            <p:childTnLst>
                              <p:par>
                                <p:cTn id="51" presetID="22" presetClass="entr" presetSubtype="8" fill="hold" grpId="0" nodeType="afterEffect">
                                  <p:stCondLst>
                                    <p:cond delay="200"/>
                                  </p:stCondLst>
                                  <p:iterate>
                                    <p:tmAbs val="0"/>
                                  </p:iterate>
                                  <p:childTnLst>
                                    <p:set>
                                      <p:cBhvr>
                                        <p:cTn id="52" fill="hold"/>
                                        <p:tgtEl>
                                          <p:spTgt spid="287"/>
                                        </p:tgtEl>
                                        <p:attrNameLst>
                                          <p:attrName>style.visibility</p:attrName>
                                        </p:attrNameLst>
                                      </p:cBhvr>
                                      <p:to>
                                        <p:strVal val="visible"/>
                                      </p:to>
                                    </p:set>
                                    <p:animEffect transition="in" filter="wipe(left)">
                                      <p:cBhvr>
                                        <p:cTn id="53" dur="500"/>
                                        <p:tgtEl>
                                          <p:spTgt spid="287"/>
                                        </p:tgtEl>
                                      </p:cBhvr>
                                    </p:animEffect>
                                  </p:childTnLst>
                                </p:cTn>
                              </p:par>
                            </p:childTnLst>
                          </p:cTn>
                        </p:par>
                        <p:par>
                          <p:cTn id="54" fill="hold">
                            <p:stCondLst>
                              <p:cond delay="5200"/>
                            </p:stCondLst>
                            <p:childTnLst>
                              <p:par>
                                <p:cTn id="55" presetID="22" presetClass="entr" presetSubtype="8" fill="hold" grpId="0" nodeType="afterEffect">
                                  <p:stCondLst>
                                    <p:cond delay="200"/>
                                  </p:stCondLst>
                                  <p:iterate>
                                    <p:tmAbs val="0"/>
                                  </p:iterate>
                                  <p:childTnLst>
                                    <p:set>
                                      <p:cBhvr>
                                        <p:cTn id="56" fill="hold"/>
                                        <p:tgtEl>
                                          <p:spTgt spid="290"/>
                                        </p:tgtEl>
                                        <p:attrNameLst>
                                          <p:attrName>style.visibility</p:attrName>
                                        </p:attrNameLst>
                                      </p:cBhvr>
                                      <p:to>
                                        <p:strVal val="visible"/>
                                      </p:to>
                                    </p:set>
                                    <p:animEffect transition="in" filter="wipe(left)">
                                      <p:cBhvr>
                                        <p:cTn id="57" dur="500"/>
                                        <p:tgtEl>
                                          <p:spTgt spid="29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path" presetSubtype="0" accel="50000" decel="50000" fill="hold" nodeType="clickEffect">
                                  <p:stCondLst>
                                    <p:cond delay="0"/>
                                  </p:stCondLst>
                                  <p:childTnLst>
                                    <p:animMotion origin="layout" path="M 0.000000 0.000000 L -0.020919 -0.045754" pathEditMode="relative">
                                      <p:cBhvr>
                                        <p:cTn id="61" dur="500" fill="hold"/>
                                        <p:tgtEl>
                                          <p:spTgt spid="297"/>
                                        </p:tgtEl>
                                        <p:attrNameLst>
                                          <p:attrName>ppt_x</p:attrName>
                                          <p:attrName>ppt_y</p:attrName>
                                        </p:attrNameLst>
                                      </p:cBhvr>
                                    </p:animMotion>
                                  </p:childTnLst>
                                </p:cTn>
                              </p:par>
                            </p:childTnLst>
                          </p:cTn>
                        </p:par>
                        <p:par>
                          <p:cTn id="62" fill="hold">
                            <p:stCondLst>
                              <p:cond delay="500"/>
                            </p:stCondLst>
                            <p:childTnLst>
                              <p:par>
                                <p:cTn id="63" presetID="22" presetClass="entr" presetSubtype="8" fill="hold" grpId="0" nodeType="afterEffect">
                                  <p:stCondLst>
                                    <p:cond delay="0"/>
                                  </p:stCondLst>
                                  <p:iterate>
                                    <p:tmAbs val="0"/>
                                  </p:iterate>
                                  <p:childTnLst>
                                    <p:set>
                                      <p:cBhvr>
                                        <p:cTn id="64" fill="hold"/>
                                        <p:tgtEl>
                                          <p:spTgt spid="317"/>
                                        </p:tgtEl>
                                        <p:attrNameLst>
                                          <p:attrName>style.visibility</p:attrName>
                                        </p:attrNameLst>
                                      </p:cBhvr>
                                      <p:to>
                                        <p:strVal val="visible"/>
                                      </p:to>
                                    </p:set>
                                    <p:animEffect transition="in" filter="wipe(left)">
                                      <p:cBhvr>
                                        <p:cTn id="65" dur="500"/>
                                        <p:tgtEl>
                                          <p:spTgt spid="317"/>
                                        </p:tgtEl>
                                      </p:cBhvr>
                                    </p:animEffect>
                                  </p:childTnLst>
                                </p:cTn>
                              </p:par>
                            </p:childTnLst>
                          </p:cTn>
                        </p:par>
                        <p:par>
                          <p:cTn id="66" fill="hold">
                            <p:stCondLst>
                              <p:cond delay="1000"/>
                            </p:stCondLst>
                            <p:childTnLst>
                              <p:par>
                                <p:cTn id="67" presetID="22" presetClass="entr" presetSubtype="8" fill="hold" grpId="0" nodeType="afterEffect">
                                  <p:stCondLst>
                                    <p:cond delay="200"/>
                                  </p:stCondLst>
                                  <p:iterate>
                                    <p:tmAbs val="0"/>
                                  </p:iterate>
                                  <p:childTnLst>
                                    <p:set>
                                      <p:cBhvr>
                                        <p:cTn id="68" fill="hold"/>
                                        <p:tgtEl>
                                          <p:spTgt spid="300"/>
                                        </p:tgtEl>
                                        <p:attrNameLst>
                                          <p:attrName>style.visibility</p:attrName>
                                        </p:attrNameLst>
                                      </p:cBhvr>
                                      <p:to>
                                        <p:strVal val="visible"/>
                                      </p:to>
                                    </p:set>
                                    <p:animEffect transition="in" filter="wipe(left)">
                                      <p:cBhvr>
                                        <p:cTn id="69" dur="500"/>
                                        <p:tgtEl>
                                          <p:spTgt spid="300"/>
                                        </p:tgtEl>
                                      </p:cBhvr>
                                    </p:animEffect>
                                  </p:childTnLst>
                                </p:cTn>
                              </p:par>
                            </p:childTnLst>
                          </p:cTn>
                        </p:par>
                        <p:par>
                          <p:cTn id="70" fill="hold">
                            <p:stCondLst>
                              <p:cond delay="1700"/>
                            </p:stCondLst>
                            <p:childTnLst>
                              <p:par>
                                <p:cTn id="71" presetID="22" presetClass="entr" presetSubtype="8" fill="hold" grpId="0" nodeType="afterEffect">
                                  <p:stCondLst>
                                    <p:cond delay="200"/>
                                  </p:stCondLst>
                                  <p:iterate>
                                    <p:tmAbs val="0"/>
                                  </p:iterate>
                                  <p:childTnLst>
                                    <p:set>
                                      <p:cBhvr>
                                        <p:cTn id="72" fill="hold"/>
                                        <p:tgtEl>
                                          <p:spTgt spid="303"/>
                                        </p:tgtEl>
                                        <p:attrNameLst>
                                          <p:attrName>style.visibility</p:attrName>
                                        </p:attrNameLst>
                                      </p:cBhvr>
                                      <p:to>
                                        <p:strVal val="visible"/>
                                      </p:to>
                                    </p:set>
                                    <p:animEffect transition="in" filter="wipe(left)">
                                      <p:cBhvr>
                                        <p:cTn id="73" dur="500"/>
                                        <p:tgtEl>
                                          <p:spTgt spid="303"/>
                                        </p:tgtEl>
                                      </p:cBhvr>
                                    </p:animEffect>
                                  </p:childTnLst>
                                </p:cTn>
                              </p:par>
                            </p:childTnLst>
                          </p:cTn>
                        </p:par>
                        <p:par>
                          <p:cTn id="74" fill="hold">
                            <p:stCondLst>
                              <p:cond delay="2400"/>
                            </p:stCondLst>
                            <p:childTnLst>
                              <p:par>
                                <p:cTn id="75" presetID="22" presetClass="entr" presetSubtype="8" fill="hold" grpId="0" nodeType="afterEffect">
                                  <p:stCondLst>
                                    <p:cond delay="200"/>
                                  </p:stCondLst>
                                  <p:iterate>
                                    <p:tmAbs val="0"/>
                                  </p:iterate>
                                  <p:childTnLst>
                                    <p:set>
                                      <p:cBhvr>
                                        <p:cTn id="76" fill="hold"/>
                                        <p:tgtEl>
                                          <p:spTgt spid="306"/>
                                        </p:tgtEl>
                                        <p:attrNameLst>
                                          <p:attrName>style.visibility</p:attrName>
                                        </p:attrNameLst>
                                      </p:cBhvr>
                                      <p:to>
                                        <p:strVal val="visible"/>
                                      </p:to>
                                    </p:set>
                                    <p:animEffect transition="in" filter="wipe(left)">
                                      <p:cBhvr>
                                        <p:cTn id="77" dur="500"/>
                                        <p:tgtEl>
                                          <p:spTgt spid="306"/>
                                        </p:tgtEl>
                                      </p:cBhvr>
                                    </p:animEffect>
                                  </p:childTnLst>
                                </p:cTn>
                              </p:par>
                            </p:childTnLst>
                          </p:cTn>
                        </p:par>
                        <p:par>
                          <p:cTn id="78" fill="hold">
                            <p:stCondLst>
                              <p:cond delay="3100"/>
                            </p:stCondLst>
                            <p:childTnLst>
                              <p:par>
                                <p:cTn id="79" presetID="22" presetClass="entr" presetSubtype="8" fill="hold" grpId="0" nodeType="afterEffect">
                                  <p:stCondLst>
                                    <p:cond delay="200"/>
                                  </p:stCondLst>
                                  <p:iterate>
                                    <p:tmAbs val="0"/>
                                  </p:iterate>
                                  <p:childTnLst>
                                    <p:set>
                                      <p:cBhvr>
                                        <p:cTn id="80" fill="hold"/>
                                        <p:tgtEl>
                                          <p:spTgt spid="309"/>
                                        </p:tgtEl>
                                        <p:attrNameLst>
                                          <p:attrName>style.visibility</p:attrName>
                                        </p:attrNameLst>
                                      </p:cBhvr>
                                      <p:to>
                                        <p:strVal val="visible"/>
                                      </p:to>
                                    </p:set>
                                    <p:animEffect transition="in" filter="wipe(left)">
                                      <p:cBhvr>
                                        <p:cTn id="81" dur="500"/>
                                        <p:tgtEl>
                                          <p:spTgt spid="309"/>
                                        </p:tgtEl>
                                      </p:cBhvr>
                                    </p:animEffect>
                                  </p:childTnLst>
                                </p:cTn>
                              </p:par>
                            </p:childTnLst>
                          </p:cTn>
                        </p:par>
                        <p:par>
                          <p:cTn id="82" fill="hold">
                            <p:stCondLst>
                              <p:cond delay="3800"/>
                            </p:stCondLst>
                            <p:childTnLst>
                              <p:par>
                                <p:cTn id="83" presetID="22" presetClass="entr" presetSubtype="8" fill="hold" grpId="0" nodeType="afterEffect">
                                  <p:stCondLst>
                                    <p:cond delay="200"/>
                                  </p:stCondLst>
                                  <p:iterate>
                                    <p:tmAbs val="0"/>
                                  </p:iterate>
                                  <p:childTnLst>
                                    <p:set>
                                      <p:cBhvr>
                                        <p:cTn id="84" fill="hold"/>
                                        <p:tgtEl>
                                          <p:spTgt spid="316"/>
                                        </p:tgtEl>
                                        <p:attrNameLst>
                                          <p:attrName>style.visibility</p:attrName>
                                        </p:attrNameLst>
                                      </p:cBhvr>
                                      <p:to>
                                        <p:strVal val="visible"/>
                                      </p:to>
                                    </p:set>
                                    <p:animEffect transition="in" filter="wipe(left)">
                                      <p:cBhvr>
                                        <p:cTn id="85" dur="500"/>
                                        <p:tgtEl>
                                          <p:spTgt spid="316"/>
                                        </p:tgtEl>
                                      </p:cBhvr>
                                    </p:animEffect>
                                  </p:childTnLst>
                                </p:cTn>
                              </p:par>
                            </p:childTnLst>
                          </p:cTn>
                        </p:par>
                        <p:par>
                          <p:cTn id="86" fill="hold">
                            <p:stCondLst>
                              <p:cond delay="4500"/>
                            </p:stCondLst>
                            <p:childTnLst>
                              <p:par>
                                <p:cTn id="87" presetID="22" presetClass="entr" presetSubtype="8" fill="hold" grpId="0" nodeType="afterEffect">
                                  <p:stCondLst>
                                    <p:cond delay="200"/>
                                  </p:stCondLst>
                                  <p:iterate>
                                    <p:tmAbs val="0"/>
                                  </p:iterate>
                                  <p:childTnLst>
                                    <p:set>
                                      <p:cBhvr>
                                        <p:cTn id="88" fill="hold"/>
                                        <p:tgtEl>
                                          <p:spTgt spid="312"/>
                                        </p:tgtEl>
                                        <p:attrNameLst>
                                          <p:attrName>style.visibility</p:attrName>
                                        </p:attrNameLst>
                                      </p:cBhvr>
                                      <p:to>
                                        <p:strVal val="visible"/>
                                      </p:to>
                                    </p:set>
                                    <p:animEffect transition="in" filter="wipe(left)">
                                      <p:cBhvr>
                                        <p:cTn id="89" dur="500"/>
                                        <p:tgtEl>
                                          <p:spTgt spid="312"/>
                                        </p:tgtEl>
                                      </p:cBhvr>
                                    </p:animEffect>
                                  </p:childTnLst>
                                </p:cTn>
                              </p:par>
                            </p:childTnLst>
                          </p:cTn>
                        </p:par>
                        <p:par>
                          <p:cTn id="90" fill="hold">
                            <p:stCondLst>
                              <p:cond delay="5200"/>
                            </p:stCondLst>
                            <p:childTnLst>
                              <p:par>
                                <p:cTn id="91" presetID="22" presetClass="entr" presetSubtype="8" fill="hold" grpId="0" nodeType="afterEffect">
                                  <p:stCondLst>
                                    <p:cond delay="200"/>
                                  </p:stCondLst>
                                  <p:iterate>
                                    <p:tmAbs val="0"/>
                                  </p:iterate>
                                  <p:childTnLst>
                                    <p:set>
                                      <p:cBhvr>
                                        <p:cTn id="92" fill="hold"/>
                                        <p:tgtEl>
                                          <p:spTgt spid="315"/>
                                        </p:tgtEl>
                                        <p:attrNameLst>
                                          <p:attrName>style.visibility</p:attrName>
                                        </p:attrNameLst>
                                      </p:cBhvr>
                                      <p:to>
                                        <p:strVal val="visible"/>
                                      </p:to>
                                    </p:set>
                                    <p:animEffect transition="in" filter="wipe(left)">
                                      <p:cBhvr>
                                        <p:cTn id="93" dur="500"/>
                                        <p:tgtEl>
                                          <p:spTgt spid="315"/>
                                        </p:tgtEl>
                                      </p:cBhvr>
                                    </p:animEffect>
                                  </p:childTnLst>
                                </p:cTn>
                              </p:par>
                            </p:childTnLst>
                          </p:cTn>
                        </p:par>
                        <p:par>
                          <p:cTn id="94" fill="hold">
                            <p:stCondLst>
                              <p:cond delay="5900"/>
                            </p:stCondLst>
                            <p:childTnLst>
                              <p:par>
                                <p:cTn id="95" presetID="22" presetClass="entr" presetSubtype="1" fill="hold" grpId="0" nodeType="afterEffect">
                                  <p:stCondLst>
                                    <p:cond delay="0"/>
                                  </p:stCondLst>
                                  <p:iterate>
                                    <p:tmAbs val="0"/>
                                  </p:iterate>
                                  <p:childTnLst>
                                    <p:set>
                                      <p:cBhvr>
                                        <p:cTn id="96" fill="hold"/>
                                        <p:tgtEl>
                                          <p:spTgt spid="327"/>
                                        </p:tgtEl>
                                        <p:attrNameLst>
                                          <p:attrName>style.visibility</p:attrName>
                                        </p:attrNameLst>
                                      </p:cBhvr>
                                      <p:to>
                                        <p:strVal val="visible"/>
                                      </p:to>
                                    </p:set>
                                    <p:animEffect transition="in" filter="wipe(up)">
                                      <p:cBhvr>
                                        <p:cTn id="97" dur="500"/>
                                        <p:tgtEl>
                                          <p:spTgt spid="327"/>
                                        </p:tgtEl>
                                      </p:cBhvr>
                                    </p:animEffect>
                                  </p:childTnLst>
                                </p:cTn>
                              </p:par>
                            </p:childTnLst>
                          </p:cTn>
                        </p:par>
                        <p:par>
                          <p:cTn id="98" fill="hold">
                            <p:stCondLst>
                              <p:cond delay="6400"/>
                            </p:stCondLst>
                            <p:childTnLst>
                              <p:par>
                                <p:cTn id="99" presetID="22" presetClass="entr" presetSubtype="8" fill="hold" grpId="0" nodeType="afterEffect">
                                  <p:stCondLst>
                                    <p:cond delay="0"/>
                                  </p:stCondLst>
                                  <p:iterate>
                                    <p:tmAbs val="0"/>
                                  </p:iterate>
                                  <p:childTnLst>
                                    <p:set>
                                      <p:cBhvr>
                                        <p:cTn id="100" fill="hold"/>
                                        <p:tgtEl>
                                          <p:spTgt spid="347"/>
                                        </p:tgtEl>
                                        <p:attrNameLst>
                                          <p:attrName>style.visibility</p:attrName>
                                        </p:attrNameLst>
                                      </p:cBhvr>
                                      <p:to>
                                        <p:strVal val="visible"/>
                                      </p:to>
                                    </p:set>
                                    <p:animEffect transition="in" filter="wipe(left)">
                                      <p:cBhvr>
                                        <p:cTn id="101" dur="500"/>
                                        <p:tgtEl>
                                          <p:spTgt spid="347"/>
                                        </p:tgtEl>
                                      </p:cBhvr>
                                    </p:animEffect>
                                  </p:childTnLst>
                                </p:cTn>
                              </p:par>
                            </p:childTnLst>
                          </p:cTn>
                        </p:par>
                        <p:par>
                          <p:cTn id="102" fill="hold">
                            <p:stCondLst>
                              <p:cond delay="6900"/>
                            </p:stCondLst>
                            <p:childTnLst>
                              <p:par>
                                <p:cTn id="103" presetID="22" presetClass="entr" presetSubtype="8" fill="hold" grpId="0" nodeType="afterEffect">
                                  <p:stCondLst>
                                    <p:cond delay="200"/>
                                  </p:stCondLst>
                                  <p:iterate>
                                    <p:tmAbs val="0"/>
                                  </p:iterate>
                                  <p:childTnLst>
                                    <p:set>
                                      <p:cBhvr>
                                        <p:cTn id="104" fill="hold"/>
                                        <p:tgtEl>
                                          <p:spTgt spid="330"/>
                                        </p:tgtEl>
                                        <p:attrNameLst>
                                          <p:attrName>style.visibility</p:attrName>
                                        </p:attrNameLst>
                                      </p:cBhvr>
                                      <p:to>
                                        <p:strVal val="visible"/>
                                      </p:to>
                                    </p:set>
                                    <p:animEffect transition="in" filter="wipe(left)">
                                      <p:cBhvr>
                                        <p:cTn id="105" dur="500"/>
                                        <p:tgtEl>
                                          <p:spTgt spid="330"/>
                                        </p:tgtEl>
                                      </p:cBhvr>
                                    </p:animEffect>
                                  </p:childTnLst>
                                </p:cTn>
                              </p:par>
                            </p:childTnLst>
                          </p:cTn>
                        </p:par>
                        <p:par>
                          <p:cTn id="106" fill="hold">
                            <p:stCondLst>
                              <p:cond delay="7600"/>
                            </p:stCondLst>
                            <p:childTnLst>
                              <p:par>
                                <p:cTn id="107" presetID="22" presetClass="entr" presetSubtype="8" fill="hold" grpId="0" nodeType="afterEffect">
                                  <p:stCondLst>
                                    <p:cond delay="200"/>
                                  </p:stCondLst>
                                  <p:iterate>
                                    <p:tmAbs val="0"/>
                                  </p:iterate>
                                  <p:childTnLst>
                                    <p:set>
                                      <p:cBhvr>
                                        <p:cTn id="108" fill="hold"/>
                                        <p:tgtEl>
                                          <p:spTgt spid="333"/>
                                        </p:tgtEl>
                                        <p:attrNameLst>
                                          <p:attrName>style.visibility</p:attrName>
                                        </p:attrNameLst>
                                      </p:cBhvr>
                                      <p:to>
                                        <p:strVal val="visible"/>
                                      </p:to>
                                    </p:set>
                                    <p:animEffect transition="in" filter="wipe(left)">
                                      <p:cBhvr>
                                        <p:cTn id="109" dur="500"/>
                                        <p:tgtEl>
                                          <p:spTgt spid="333"/>
                                        </p:tgtEl>
                                      </p:cBhvr>
                                    </p:animEffect>
                                  </p:childTnLst>
                                </p:cTn>
                              </p:par>
                            </p:childTnLst>
                          </p:cTn>
                        </p:par>
                        <p:par>
                          <p:cTn id="110" fill="hold">
                            <p:stCondLst>
                              <p:cond delay="8300"/>
                            </p:stCondLst>
                            <p:childTnLst>
                              <p:par>
                                <p:cTn id="111" presetID="22" presetClass="entr" presetSubtype="8" fill="hold" grpId="0" nodeType="afterEffect">
                                  <p:stCondLst>
                                    <p:cond delay="200"/>
                                  </p:stCondLst>
                                  <p:iterate>
                                    <p:tmAbs val="0"/>
                                  </p:iterate>
                                  <p:childTnLst>
                                    <p:set>
                                      <p:cBhvr>
                                        <p:cTn id="112" fill="hold"/>
                                        <p:tgtEl>
                                          <p:spTgt spid="336"/>
                                        </p:tgtEl>
                                        <p:attrNameLst>
                                          <p:attrName>style.visibility</p:attrName>
                                        </p:attrNameLst>
                                      </p:cBhvr>
                                      <p:to>
                                        <p:strVal val="visible"/>
                                      </p:to>
                                    </p:set>
                                    <p:animEffect transition="in" filter="wipe(left)">
                                      <p:cBhvr>
                                        <p:cTn id="113" dur="500"/>
                                        <p:tgtEl>
                                          <p:spTgt spid="336"/>
                                        </p:tgtEl>
                                      </p:cBhvr>
                                    </p:animEffect>
                                  </p:childTnLst>
                                </p:cTn>
                              </p:par>
                            </p:childTnLst>
                          </p:cTn>
                        </p:par>
                        <p:par>
                          <p:cTn id="114" fill="hold">
                            <p:stCondLst>
                              <p:cond delay="9000"/>
                            </p:stCondLst>
                            <p:childTnLst>
                              <p:par>
                                <p:cTn id="115" presetID="22" presetClass="entr" presetSubtype="8" fill="hold" grpId="0" nodeType="afterEffect">
                                  <p:stCondLst>
                                    <p:cond delay="200"/>
                                  </p:stCondLst>
                                  <p:iterate>
                                    <p:tmAbs val="0"/>
                                  </p:iterate>
                                  <p:childTnLst>
                                    <p:set>
                                      <p:cBhvr>
                                        <p:cTn id="116" fill="hold"/>
                                        <p:tgtEl>
                                          <p:spTgt spid="339"/>
                                        </p:tgtEl>
                                        <p:attrNameLst>
                                          <p:attrName>style.visibility</p:attrName>
                                        </p:attrNameLst>
                                      </p:cBhvr>
                                      <p:to>
                                        <p:strVal val="visible"/>
                                      </p:to>
                                    </p:set>
                                    <p:animEffect transition="in" filter="wipe(left)">
                                      <p:cBhvr>
                                        <p:cTn id="117" dur="500"/>
                                        <p:tgtEl>
                                          <p:spTgt spid="339"/>
                                        </p:tgtEl>
                                      </p:cBhvr>
                                    </p:animEffect>
                                  </p:childTnLst>
                                </p:cTn>
                              </p:par>
                            </p:childTnLst>
                          </p:cTn>
                        </p:par>
                        <p:par>
                          <p:cTn id="118" fill="hold">
                            <p:stCondLst>
                              <p:cond delay="9700"/>
                            </p:stCondLst>
                            <p:childTnLst>
                              <p:par>
                                <p:cTn id="119" presetID="22" presetClass="entr" presetSubtype="8" fill="hold" grpId="0" nodeType="afterEffect">
                                  <p:stCondLst>
                                    <p:cond delay="200"/>
                                  </p:stCondLst>
                                  <p:iterate>
                                    <p:tmAbs val="0"/>
                                  </p:iterate>
                                  <p:childTnLst>
                                    <p:set>
                                      <p:cBhvr>
                                        <p:cTn id="120" fill="hold"/>
                                        <p:tgtEl>
                                          <p:spTgt spid="346"/>
                                        </p:tgtEl>
                                        <p:attrNameLst>
                                          <p:attrName>style.visibility</p:attrName>
                                        </p:attrNameLst>
                                      </p:cBhvr>
                                      <p:to>
                                        <p:strVal val="visible"/>
                                      </p:to>
                                    </p:set>
                                    <p:animEffect transition="in" filter="wipe(left)">
                                      <p:cBhvr>
                                        <p:cTn id="121" dur="500"/>
                                        <p:tgtEl>
                                          <p:spTgt spid="346"/>
                                        </p:tgtEl>
                                      </p:cBhvr>
                                    </p:animEffect>
                                  </p:childTnLst>
                                </p:cTn>
                              </p:par>
                            </p:childTnLst>
                          </p:cTn>
                        </p:par>
                        <p:par>
                          <p:cTn id="122" fill="hold">
                            <p:stCondLst>
                              <p:cond delay="10400"/>
                            </p:stCondLst>
                            <p:childTnLst>
                              <p:par>
                                <p:cTn id="123" presetID="22" presetClass="entr" presetSubtype="8" fill="hold" grpId="0" nodeType="afterEffect">
                                  <p:stCondLst>
                                    <p:cond delay="200"/>
                                  </p:stCondLst>
                                  <p:iterate>
                                    <p:tmAbs val="0"/>
                                  </p:iterate>
                                  <p:childTnLst>
                                    <p:set>
                                      <p:cBhvr>
                                        <p:cTn id="124" fill="hold"/>
                                        <p:tgtEl>
                                          <p:spTgt spid="342"/>
                                        </p:tgtEl>
                                        <p:attrNameLst>
                                          <p:attrName>style.visibility</p:attrName>
                                        </p:attrNameLst>
                                      </p:cBhvr>
                                      <p:to>
                                        <p:strVal val="visible"/>
                                      </p:to>
                                    </p:set>
                                    <p:animEffect transition="in" filter="wipe(left)">
                                      <p:cBhvr>
                                        <p:cTn id="125" dur="500"/>
                                        <p:tgtEl>
                                          <p:spTgt spid="342"/>
                                        </p:tgtEl>
                                      </p:cBhvr>
                                    </p:animEffect>
                                  </p:childTnLst>
                                </p:cTn>
                              </p:par>
                            </p:childTnLst>
                          </p:cTn>
                        </p:par>
                        <p:par>
                          <p:cTn id="126" fill="hold">
                            <p:stCondLst>
                              <p:cond delay="11100"/>
                            </p:stCondLst>
                            <p:childTnLst>
                              <p:par>
                                <p:cTn id="127" presetID="22" presetClass="entr" presetSubtype="8" fill="hold" grpId="0" nodeType="afterEffect">
                                  <p:stCondLst>
                                    <p:cond delay="200"/>
                                  </p:stCondLst>
                                  <p:iterate>
                                    <p:tmAbs val="0"/>
                                  </p:iterate>
                                  <p:childTnLst>
                                    <p:set>
                                      <p:cBhvr>
                                        <p:cTn id="128" fill="hold"/>
                                        <p:tgtEl>
                                          <p:spTgt spid="345"/>
                                        </p:tgtEl>
                                        <p:attrNameLst>
                                          <p:attrName>style.visibility</p:attrName>
                                        </p:attrNameLst>
                                      </p:cBhvr>
                                      <p:to>
                                        <p:strVal val="visible"/>
                                      </p:to>
                                    </p:set>
                                    <p:animEffect transition="in" filter="wipe(left)">
                                      <p:cBhvr>
                                        <p:cTn id="129" dur="500"/>
                                        <p:tgtEl>
                                          <p:spTgt spid="345"/>
                                        </p:tgtEl>
                                      </p:cBhvr>
                                    </p:animEffect>
                                  </p:childTnLst>
                                </p:cTn>
                              </p:par>
                            </p:childTnLst>
                          </p:cTn>
                        </p:par>
                        <p:par>
                          <p:cTn id="130" fill="hold">
                            <p:stCondLst>
                              <p:cond delay="11800"/>
                            </p:stCondLst>
                            <p:childTnLst>
                              <p:par>
                                <p:cTn id="131" presetID="1" presetClass="entr" presetSubtype="0" fill="hold" grpId="0" nodeType="afterEffect">
                                  <p:stCondLst>
                                    <p:cond delay="0"/>
                                  </p:stCondLst>
                                  <p:iterate type="lt">
                                    <p:tmAbs val="100"/>
                                  </p:iterate>
                                  <p:childTnLst>
                                    <p:set>
                                      <p:cBhvr>
                                        <p:cTn id="132" fill="hold"/>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advAuto="0"/>
      <p:bldP spid="278" grpId="0" animBg="1" advAuto="0"/>
      <p:bldP spid="281" grpId="0" animBg="1" advAuto="0"/>
      <p:bldP spid="284" grpId="0" animBg="1" advAuto="0"/>
      <p:bldP spid="287" grpId="0" animBg="1" advAuto="0"/>
      <p:bldP spid="290" grpId="0" animBg="1" advAuto="0"/>
      <p:bldP spid="291" grpId="0" animBg="1" advAuto="0"/>
      <p:bldP spid="293" grpId="0" animBg="1" advAuto="0"/>
      <p:bldP spid="294" grpId="0" animBg="1" advAuto="0"/>
      <p:bldP spid="295" grpId="0" build="p" bldLvl="5" animBg="1" advAuto="0"/>
      <p:bldP spid="296" grpId="0" animBg="1" advAuto="0"/>
      <p:bldP spid="297" grpId="0" animBg="1" advAuto="0"/>
      <p:bldP spid="297" grpId="1" animBg="1" advAuto="0"/>
      <p:bldP spid="300" grpId="0" animBg="1" advAuto="0"/>
      <p:bldP spid="303" grpId="0" animBg="1" advAuto="0"/>
      <p:bldP spid="306" grpId="0" animBg="1" advAuto="0"/>
      <p:bldP spid="309" grpId="0" animBg="1" advAuto="0"/>
      <p:bldP spid="312" grpId="0" animBg="1" advAuto="0"/>
      <p:bldP spid="315" grpId="0" animBg="1" advAuto="0"/>
      <p:bldP spid="316" grpId="0" animBg="1" advAuto="0"/>
      <p:bldP spid="317" grpId="0" animBg="1" advAuto="0"/>
      <p:bldP spid="327" grpId="0" animBg="1" advAuto="0"/>
      <p:bldP spid="330" grpId="0" animBg="1" advAuto="0"/>
      <p:bldP spid="333" grpId="0" animBg="1" advAuto="0"/>
      <p:bldP spid="336" grpId="0" animBg="1" advAuto="0"/>
      <p:bldP spid="339" grpId="0" animBg="1" advAuto="0"/>
      <p:bldP spid="342" grpId="0" animBg="1" advAuto="0"/>
      <p:bldP spid="345" grpId="0" animBg="1" advAuto="0"/>
      <p:bldP spid="346" grpId="0" animBg="1" advAuto="0"/>
      <p:bldP spid="347"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icturing Efficiency"/>
          <p:cNvSpPr txBox="1">
            <a:spLocks noGrp="1"/>
          </p:cNvSpPr>
          <p:nvPr>
            <p:ph type="title"/>
          </p:nvPr>
        </p:nvSpPr>
        <p:spPr>
          <a:prstGeom prst="rect">
            <a:avLst/>
          </a:prstGeom>
        </p:spPr>
        <p:txBody>
          <a:bodyPr/>
          <a:lstStyle/>
          <a:p>
            <a:r>
              <a:t>Picturing Efficiency</a:t>
            </a:r>
          </a:p>
        </p:txBody>
      </p:sp>
      <p:grpSp>
        <p:nvGrpSpPr>
          <p:cNvPr id="355" name="Group"/>
          <p:cNvGrpSpPr/>
          <p:nvPr/>
        </p:nvGrpSpPr>
        <p:grpSpPr>
          <a:xfrm>
            <a:off x="2656497" y="8611800"/>
            <a:ext cx="7010411" cy="1826293"/>
            <a:chOff x="0" y="-6"/>
            <a:chExt cx="7010410" cy="2209813"/>
          </a:xfrm>
        </p:grpSpPr>
        <p:sp>
          <p:nvSpPr>
            <p:cNvPr id="352" name="..."/>
            <p:cNvSpPr/>
            <p:nvPr/>
          </p:nvSpPr>
          <p:spPr>
            <a:xfrm rot="16199978">
              <a:off x="21957" y="-21951"/>
              <a:ext cx="2168076" cy="2211977"/>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9000">
                  <a:solidFill>
                    <a:srgbClr val="941100"/>
                  </a:solidFill>
                  <a:latin typeface="Chalkduster"/>
                  <a:ea typeface="Chalkduster"/>
                  <a:cs typeface="Chalkduster"/>
                  <a:sym typeface="Chalkduster"/>
                </a:defRPr>
              </a:lvl1pPr>
            </a:lstStyle>
            <a:p>
              <a:r>
                <a:t>...</a:t>
              </a:r>
            </a:p>
          </p:txBody>
        </p:sp>
        <p:sp>
          <p:nvSpPr>
            <p:cNvPr id="353" name="..."/>
            <p:cNvSpPr/>
            <p:nvPr/>
          </p:nvSpPr>
          <p:spPr>
            <a:xfrm rot="16199978">
              <a:off x="2407909" y="19774"/>
              <a:ext cx="2168076" cy="2211977"/>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9000">
                  <a:solidFill>
                    <a:srgbClr val="941100"/>
                  </a:solidFill>
                  <a:latin typeface="Chalkduster"/>
                  <a:ea typeface="Chalkduster"/>
                  <a:cs typeface="Chalkduster"/>
                  <a:sym typeface="Chalkduster"/>
                </a:defRPr>
              </a:lvl1pPr>
            </a:lstStyle>
            <a:p>
              <a:r>
                <a:t>...</a:t>
              </a:r>
            </a:p>
          </p:txBody>
        </p:sp>
        <p:sp>
          <p:nvSpPr>
            <p:cNvPr id="354" name="..."/>
            <p:cNvSpPr/>
            <p:nvPr/>
          </p:nvSpPr>
          <p:spPr>
            <a:xfrm rot="16199978">
              <a:off x="4820377" y="19774"/>
              <a:ext cx="2168076" cy="2211977"/>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9000">
                  <a:solidFill>
                    <a:srgbClr val="941100"/>
                  </a:solidFill>
                  <a:latin typeface="Chalkduster"/>
                  <a:ea typeface="Chalkduster"/>
                  <a:cs typeface="Chalkduster"/>
                  <a:sym typeface="Chalkduster"/>
                </a:defRPr>
              </a:lvl1pPr>
            </a:lstStyle>
            <a:p>
              <a:r>
                <a:t>...</a:t>
              </a:r>
            </a:p>
          </p:txBody>
        </p:sp>
      </p:grpSp>
      <p:grpSp>
        <p:nvGrpSpPr>
          <p:cNvPr id="358" name="Group"/>
          <p:cNvGrpSpPr/>
          <p:nvPr/>
        </p:nvGrpSpPr>
        <p:grpSpPr>
          <a:xfrm>
            <a:off x="366365" y="3274142"/>
            <a:ext cx="4545575" cy="1826283"/>
            <a:chOff x="0" y="0"/>
            <a:chExt cx="4545574" cy="2209801"/>
          </a:xfrm>
        </p:grpSpPr>
        <p:pic>
          <p:nvPicPr>
            <p:cNvPr id="356" name="Stopwatch.tif" descr="Stopwatch.tif"/>
            <p:cNvPicPr>
              <a:picLocks noChangeAspect="1"/>
            </p:cNvPicPr>
            <p:nvPr/>
          </p:nvPicPr>
          <p:blipFill>
            <a:blip r:embed="rId3"/>
            <a:stretch>
              <a:fillRect/>
            </a:stretch>
          </p:blipFill>
          <p:spPr>
            <a:xfrm>
              <a:off x="2902609" y="0"/>
              <a:ext cx="1642966" cy="2209802"/>
            </a:xfrm>
            <a:prstGeom prst="rect">
              <a:avLst/>
            </a:prstGeom>
            <a:ln w="12700" cap="flat">
              <a:noFill/>
              <a:miter lim="400000"/>
            </a:ln>
            <a:effectLst>
              <a:outerShdw blurRad="190500" dist="114300" dir="2700000" rotWithShape="0">
                <a:srgbClr val="000000"/>
              </a:outerShdw>
            </a:effectLst>
          </p:spPr>
        </p:pic>
        <p:sp>
          <p:nvSpPr>
            <p:cNvPr id="357" name="i = 1"/>
            <p:cNvSpPr/>
            <p:nvPr/>
          </p:nvSpPr>
          <p:spPr>
            <a:xfrm>
              <a:off x="0" y="519727"/>
              <a:ext cx="2801117" cy="1535229"/>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a:solidFill>
                    <a:srgbClr val="941100"/>
                  </a:solidFill>
                  <a:latin typeface="Chalkduster"/>
                  <a:ea typeface="Chalkduster"/>
                  <a:cs typeface="Chalkduster"/>
                  <a:sym typeface="Chalkduster"/>
                </a:defRPr>
              </a:lvl1pPr>
            </a:lstStyle>
            <a:p>
              <a:r>
                <a:t>i = 1</a:t>
              </a:r>
            </a:p>
          </p:txBody>
        </p:sp>
      </p:grpSp>
      <p:grpSp>
        <p:nvGrpSpPr>
          <p:cNvPr id="362" name="Group"/>
          <p:cNvGrpSpPr/>
          <p:nvPr/>
        </p:nvGrpSpPr>
        <p:grpSpPr>
          <a:xfrm>
            <a:off x="357365" y="5064842"/>
            <a:ext cx="7009279" cy="1826283"/>
            <a:chOff x="0" y="0"/>
            <a:chExt cx="7009277" cy="2209801"/>
          </a:xfrm>
        </p:grpSpPr>
        <p:pic>
          <p:nvPicPr>
            <p:cNvPr id="359" name="Stopwatch.tif" descr="Stopwatch.tif"/>
            <p:cNvPicPr>
              <a:picLocks noChangeAspect="1"/>
            </p:cNvPicPr>
            <p:nvPr/>
          </p:nvPicPr>
          <p:blipFill>
            <a:blip r:embed="rId3"/>
            <a:stretch>
              <a:fillRect/>
            </a:stretch>
          </p:blipFill>
          <p:spPr>
            <a:xfrm>
              <a:off x="2915334" y="0"/>
              <a:ext cx="1642965" cy="2209802"/>
            </a:xfrm>
            <a:prstGeom prst="rect">
              <a:avLst/>
            </a:prstGeom>
            <a:ln w="12700" cap="flat">
              <a:noFill/>
              <a:miter lim="400000"/>
            </a:ln>
            <a:effectLst>
              <a:outerShdw blurRad="190500" dist="114300" dir="2700000" rotWithShape="0">
                <a:srgbClr val="000000"/>
              </a:outerShdw>
            </a:effectLst>
          </p:spPr>
        </p:pic>
        <p:pic>
          <p:nvPicPr>
            <p:cNvPr id="360" name="Stopwatch.tif" descr="Stopwatch.tif"/>
            <p:cNvPicPr>
              <a:picLocks noChangeAspect="1"/>
            </p:cNvPicPr>
            <p:nvPr/>
          </p:nvPicPr>
          <p:blipFill>
            <a:blip r:embed="rId3"/>
            <a:stretch>
              <a:fillRect/>
            </a:stretch>
          </p:blipFill>
          <p:spPr>
            <a:xfrm>
              <a:off x="5366313" y="0"/>
              <a:ext cx="1642965" cy="2209802"/>
            </a:xfrm>
            <a:prstGeom prst="rect">
              <a:avLst/>
            </a:prstGeom>
            <a:ln w="12700" cap="flat">
              <a:noFill/>
              <a:miter lim="400000"/>
            </a:ln>
            <a:effectLst>
              <a:outerShdw blurRad="190500" dist="114300" dir="2700000" rotWithShape="0">
                <a:srgbClr val="000000"/>
              </a:outerShdw>
            </a:effectLst>
          </p:spPr>
        </p:pic>
        <p:sp>
          <p:nvSpPr>
            <p:cNvPr id="361" name="i = 2"/>
            <p:cNvSpPr/>
            <p:nvPr/>
          </p:nvSpPr>
          <p:spPr>
            <a:xfrm>
              <a:off x="0" y="479326"/>
              <a:ext cx="2854986" cy="1373627"/>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a:solidFill>
                    <a:srgbClr val="941100"/>
                  </a:solidFill>
                  <a:latin typeface="Chalkduster"/>
                  <a:ea typeface="Chalkduster"/>
                  <a:cs typeface="Chalkduster"/>
                  <a:sym typeface="Chalkduster"/>
                </a:defRPr>
              </a:lvl1pPr>
            </a:lstStyle>
            <a:p>
              <a:r>
                <a:t>i = 2</a:t>
              </a:r>
            </a:p>
          </p:txBody>
        </p:sp>
      </p:grpSp>
      <p:grpSp>
        <p:nvGrpSpPr>
          <p:cNvPr id="383" name="Group"/>
          <p:cNvGrpSpPr/>
          <p:nvPr/>
        </p:nvGrpSpPr>
        <p:grpSpPr>
          <a:xfrm>
            <a:off x="-139329" y="10485453"/>
            <a:ext cx="20185237" cy="2991325"/>
            <a:chOff x="0" y="0"/>
            <a:chExt cx="20185235" cy="3619503"/>
          </a:xfrm>
        </p:grpSpPr>
        <p:grpSp>
          <p:nvGrpSpPr>
            <p:cNvPr id="365" name="Group"/>
            <p:cNvGrpSpPr/>
            <p:nvPr/>
          </p:nvGrpSpPr>
          <p:grpSpPr>
            <a:xfrm>
              <a:off x="3261997" y="-1"/>
              <a:ext cx="1667722" cy="3619504"/>
              <a:chOff x="0" y="0"/>
              <a:chExt cx="1667721" cy="3619502"/>
            </a:xfrm>
          </p:grpSpPr>
          <p:pic>
            <p:nvPicPr>
              <p:cNvPr id="363"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64" name="1"/>
              <p:cNvSpPr/>
              <p:nvPr/>
            </p:nvSpPr>
            <p:spPr>
              <a:xfrm>
                <a:off x="512165" y="2143160"/>
                <a:ext cx="706140"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1</a:t>
                </a:r>
              </a:p>
            </p:txBody>
          </p:sp>
        </p:grpSp>
        <p:grpSp>
          <p:nvGrpSpPr>
            <p:cNvPr id="368" name="Group"/>
            <p:cNvGrpSpPr/>
            <p:nvPr/>
          </p:nvGrpSpPr>
          <p:grpSpPr>
            <a:xfrm>
              <a:off x="5777243" y="-1"/>
              <a:ext cx="1667722" cy="3619504"/>
              <a:chOff x="0" y="0"/>
              <a:chExt cx="1667721" cy="3619502"/>
            </a:xfrm>
          </p:grpSpPr>
          <p:pic>
            <p:nvPicPr>
              <p:cNvPr id="366"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67" name="2"/>
              <p:cNvSpPr/>
              <p:nvPr/>
            </p:nvSpPr>
            <p:spPr>
              <a:xfrm>
                <a:off x="503121" y="2143160"/>
                <a:ext cx="669549"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2</a:t>
                </a:r>
              </a:p>
            </p:txBody>
          </p:sp>
        </p:grpSp>
        <p:grpSp>
          <p:nvGrpSpPr>
            <p:cNvPr id="371" name="Group"/>
            <p:cNvGrpSpPr/>
            <p:nvPr/>
          </p:nvGrpSpPr>
          <p:grpSpPr>
            <a:xfrm>
              <a:off x="8265151" y="-1"/>
              <a:ext cx="1667722" cy="3619504"/>
              <a:chOff x="0" y="0"/>
              <a:chExt cx="1667721" cy="3619502"/>
            </a:xfrm>
          </p:grpSpPr>
          <p:pic>
            <p:nvPicPr>
              <p:cNvPr id="369"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70" name="3"/>
              <p:cNvSpPr/>
              <p:nvPr/>
            </p:nvSpPr>
            <p:spPr>
              <a:xfrm>
                <a:off x="448715" y="2143160"/>
                <a:ext cx="778360"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3</a:t>
                </a:r>
              </a:p>
            </p:txBody>
          </p:sp>
        </p:grpSp>
        <p:grpSp>
          <p:nvGrpSpPr>
            <p:cNvPr id="374" name="Group"/>
            <p:cNvGrpSpPr/>
            <p:nvPr/>
          </p:nvGrpSpPr>
          <p:grpSpPr>
            <a:xfrm>
              <a:off x="10753055" y="-1"/>
              <a:ext cx="1667722" cy="3619504"/>
              <a:chOff x="0" y="0"/>
              <a:chExt cx="1667721" cy="3619502"/>
            </a:xfrm>
          </p:grpSpPr>
          <p:pic>
            <p:nvPicPr>
              <p:cNvPr id="372"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73" name="4"/>
              <p:cNvSpPr/>
              <p:nvPr/>
            </p:nvSpPr>
            <p:spPr>
              <a:xfrm>
                <a:off x="349051" y="2143160"/>
                <a:ext cx="977687"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4</a:t>
                </a:r>
              </a:p>
            </p:txBody>
          </p:sp>
        </p:grpSp>
        <p:grpSp>
          <p:nvGrpSpPr>
            <p:cNvPr id="377" name="Group"/>
            <p:cNvGrpSpPr/>
            <p:nvPr/>
          </p:nvGrpSpPr>
          <p:grpSpPr>
            <a:xfrm>
              <a:off x="15931379" y="0"/>
              <a:ext cx="1872248" cy="3619504"/>
              <a:chOff x="0" y="0"/>
              <a:chExt cx="1872247" cy="3619503"/>
            </a:xfrm>
          </p:grpSpPr>
          <p:pic>
            <p:nvPicPr>
              <p:cNvPr id="375" name="Stopwatch.tif" descr="Stopwatch.tif"/>
              <p:cNvPicPr>
                <a:picLocks noChangeAspect="1"/>
              </p:cNvPicPr>
              <p:nvPr/>
            </p:nvPicPr>
            <p:blipFill>
              <a:blip r:embed="rId3"/>
              <a:stretch>
                <a:fillRect/>
              </a:stretch>
            </p:blipFill>
            <p:spPr>
              <a:xfrm>
                <a:off x="98226" y="0"/>
                <a:ext cx="1667722" cy="2243099"/>
              </a:xfrm>
              <a:prstGeom prst="rect">
                <a:avLst/>
              </a:prstGeom>
              <a:ln w="12700" cap="flat">
                <a:noFill/>
                <a:miter lim="400000"/>
              </a:ln>
              <a:effectLst>
                <a:outerShdw blurRad="190500" dist="114300" dir="2700000" rotWithShape="0">
                  <a:srgbClr val="000000"/>
                </a:outerShdw>
              </a:effectLst>
            </p:spPr>
          </p:pic>
          <p:sp>
            <p:nvSpPr>
              <p:cNvPr id="376" name="n-1"/>
              <p:cNvSpPr/>
              <p:nvPr/>
            </p:nvSpPr>
            <p:spPr>
              <a:xfrm>
                <a:off x="0" y="2143161"/>
                <a:ext cx="1872248"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n-1</a:t>
                </a:r>
              </a:p>
            </p:txBody>
          </p:sp>
        </p:grpSp>
        <p:grpSp>
          <p:nvGrpSpPr>
            <p:cNvPr id="380" name="Group"/>
            <p:cNvGrpSpPr/>
            <p:nvPr/>
          </p:nvGrpSpPr>
          <p:grpSpPr>
            <a:xfrm>
              <a:off x="18517514" y="-1"/>
              <a:ext cx="1667722" cy="3619504"/>
              <a:chOff x="0" y="0"/>
              <a:chExt cx="1667721" cy="3619502"/>
            </a:xfrm>
          </p:grpSpPr>
          <p:pic>
            <p:nvPicPr>
              <p:cNvPr id="378" name="Stopwatch.tif" descr="Stopwatch.tif"/>
              <p:cNvPicPr>
                <a:picLocks noChangeAspect="1"/>
              </p:cNvPicPr>
              <p:nvPr/>
            </p:nvPicPr>
            <p:blipFill>
              <a:blip r:embed="rId3"/>
              <a:stretch>
                <a:fillRect/>
              </a:stretch>
            </p:blipFill>
            <p:spPr>
              <a:xfrm>
                <a:off x="0" y="0"/>
                <a:ext cx="1667722" cy="2243099"/>
              </a:xfrm>
              <a:prstGeom prst="rect">
                <a:avLst/>
              </a:prstGeom>
              <a:ln w="12700" cap="flat">
                <a:noFill/>
                <a:miter lim="400000"/>
              </a:ln>
              <a:effectLst>
                <a:outerShdw blurRad="190500" dist="114300" dir="2700000" rotWithShape="0">
                  <a:srgbClr val="000000"/>
                </a:outerShdw>
              </a:effectLst>
            </p:spPr>
          </p:pic>
          <p:sp>
            <p:nvSpPr>
              <p:cNvPr id="379" name="n"/>
              <p:cNvSpPr/>
              <p:nvPr/>
            </p:nvSpPr>
            <p:spPr>
              <a:xfrm>
                <a:off x="428495" y="2143160"/>
                <a:ext cx="818804" cy="1476343"/>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4400">
                    <a:solidFill>
                      <a:srgbClr val="941100"/>
                    </a:solidFill>
                    <a:latin typeface="Chalkduster"/>
                    <a:ea typeface="Chalkduster"/>
                    <a:cs typeface="Chalkduster"/>
                    <a:sym typeface="Chalkduster"/>
                  </a:defRPr>
                </a:lvl1pPr>
              </a:lstStyle>
              <a:p>
                <a:r>
                  <a:t>n</a:t>
                </a:r>
              </a:p>
            </p:txBody>
          </p:sp>
        </p:grpSp>
        <p:sp>
          <p:nvSpPr>
            <p:cNvPr id="381" name="..."/>
            <p:cNvSpPr/>
            <p:nvPr/>
          </p:nvSpPr>
          <p:spPr>
            <a:xfrm>
              <a:off x="13439912" y="249889"/>
              <a:ext cx="1566036" cy="2269191"/>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sz="9000">
                  <a:solidFill>
                    <a:srgbClr val="941100"/>
                  </a:solidFill>
                  <a:latin typeface="Chalkduster"/>
                  <a:ea typeface="Chalkduster"/>
                  <a:cs typeface="Chalkduster"/>
                  <a:sym typeface="Chalkduster"/>
                </a:defRPr>
              </a:lvl1pPr>
            </a:lstStyle>
            <a:p>
              <a:r>
                <a:t>...</a:t>
              </a:r>
            </a:p>
          </p:txBody>
        </p:sp>
        <p:sp>
          <p:nvSpPr>
            <p:cNvPr id="382" name="i = n"/>
            <p:cNvSpPr/>
            <p:nvPr/>
          </p:nvSpPr>
          <p:spPr>
            <a:xfrm>
              <a:off x="0" y="404527"/>
              <a:ext cx="3362776" cy="1503682"/>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a:solidFill>
                    <a:srgbClr val="941100"/>
                  </a:solidFill>
                  <a:latin typeface="Chalkduster"/>
                  <a:ea typeface="Chalkduster"/>
                  <a:cs typeface="Chalkduster"/>
                  <a:sym typeface="Chalkduster"/>
                </a:defRPr>
              </a:lvl1pPr>
            </a:lstStyle>
            <a:p>
              <a:r>
                <a:t>i = n</a:t>
              </a:r>
            </a:p>
          </p:txBody>
        </p:sp>
      </p:grpSp>
      <p:sp>
        <p:nvSpPr>
          <p:cNvPr id="384" name="1 + 2+ 3 + 4 + ... + n ≈ O(n2)"/>
          <p:cNvSpPr/>
          <p:nvPr/>
        </p:nvSpPr>
        <p:spPr>
          <a:xfrm>
            <a:off x="11544300" y="5855135"/>
            <a:ext cx="10629900" cy="1117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p>
            <a:pPr algn="l" defTabSz="533400">
              <a:spcBef>
                <a:spcPts val="3400"/>
              </a:spcBef>
              <a:defRPr sz="3800">
                <a:latin typeface="Chalkduster"/>
                <a:ea typeface="Chalkduster"/>
                <a:cs typeface="Chalkduster"/>
                <a:sym typeface="Chalkduster"/>
              </a:defRPr>
            </a:pPr>
            <a:r>
              <a:rPr sz="4800"/>
              <a:t>1 + 2+ 3 + 4 + ... + n ≈ </a:t>
            </a:r>
            <a:r>
              <a:rPr sz="5000">
                <a:latin typeface="Snell Roundhand Bold"/>
                <a:ea typeface="Snell Roundhand Bold"/>
                <a:cs typeface="Snell Roundhand Bold"/>
                <a:sym typeface="Snell Roundhand Bold"/>
              </a:rPr>
              <a:t>O</a:t>
            </a:r>
            <a:r>
              <a:rPr sz="4800"/>
              <a:t>(n</a:t>
            </a:r>
            <a:r>
              <a:rPr sz="4800" baseline="31999"/>
              <a:t>2</a:t>
            </a:r>
            <a:r>
              <a:rPr sz="4800"/>
              <a:t>) </a:t>
            </a:r>
          </a:p>
        </p:txBody>
      </p:sp>
      <p:grpSp>
        <p:nvGrpSpPr>
          <p:cNvPr id="389" name="Group"/>
          <p:cNvGrpSpPr/>
          <p:nvPr/>
        </p:nvGrpSpPr>
        <p:grpSpPr>
          <a:xfrm>
            <a:off x="365076" y="6817442"/>
            <a:ext cx="9422422" cy="1826284"/>
            <a:chOff x="0" y="0"/>
            <a:chExt cx="9422421" cy="2209801"/>
          </a:xfrm>
        </p:grpSpPr>
        <p:pic>
          <p:nvPicPr>
            <p:cNvPr id="385" name="Stopwatch.tif" descr="Stopwatch.tif"/>
            <p:cNvPicPr>
              <a:picLocks noChangeAspect="1"/>
            </p:cNvPicPr>
            <p:nvPr/>
          </p:nvPicPr>
          <p:blipFill>
            <a:blip r:embed="rId3"/>
            <a:stretch>
              <a:fillRect/>
            </a:stretch>
          </p:blipFill>
          <p:spPr>
            <a:xfrm>
              <a:off x="2877499" y="0"/>
              <a:ext cx="1642966" cy="2209802"/>
            </a:xfrm>
            <a:prstGeom prst="rect">
              <a:avLst/>
            </a:prstGeom>
            <a:ln w="12700" cap="flat">
              <a:noFill/>
              <a:miter lim="400000"/>
            </a:ln>
            <a:effectLst>
              <a:outerShdw blurRad="190500" dist="114300" dir="2700000" rotWithShape="0">
                <a:srgbClr val="000000"/>
              </a:outerShdw>
            </a:effectLst>
          </p:spPr>
        </p:pic>
        <p:pic>
          <p:nvPicPr>
            <p:cNvPr id="386" name="Stopwatch.tif" descr="Stopwatch.tif"/>
            <p:cNvPicPr>
              <a:picLocks noChangeAspect="1"/>
            </p:cNvPicPr>
            <p:nvPr/>
          </p:nvPicPr>
          <p:blipFill>
            <a:blip r:embed="rId3"/>
            <a:stretch>
              <a:fillRect/>
            </a:stretch>
          </p:blipFill>
          <p:spPr>
            <a:xfrm>
              <a:off x="5328481" y="0"/>
              <a:ext cx="1642966" cy="2209802"/>
            </a:xfrm>
            <a:prstGeom prst="rect">
              <a:avLst/>
            </a:prstGeom>
            <a:ln w="12700" cap="flat">
              <a:noFill/>
              <a:miter lim="400000"/>
            </a:ln>
            <a:effectLst>
              <a:outerShdw blurRad="190500" dist="114300" dir="2700000" rotWithShape="0">
                <a:srgbClr val="000000"/>
              </a:outerShdw>
            </a:effectLst>
          </p:spPr>
        </p:pic>
        <p:pic>
          <p:nvPicPr>
            <p:cNvPr id="387" name="Stopwatch.tif" descr="Stopwatch.tif"/>
            <p:cNvPicPr>
              <a:picLocks noChangeAspect="1"/>
            </p:cNvPicPr>
            <p:nvPr/>
          </p:nvPicPr>
          <p:blipFill>
            <a:blip r:embed="rId3"/>
            <a:stretch>
              <a:fillRect/>
            </a:stretch>
          </p:blipFill>
          <p:spPr>
            <a:xfrm>
              <a:off x="7779456" y="0"/>
              <a:ext cx="1642966" cy="2209802"/>
            </a:xfrm>
            <a:prstGeom prst="rect">
              <a:avLst/>
            </a:prstGeom>
            <a:ln w="12700" cap="flat">
              <a:noFill/>
              <a:miter lim="400000"/>
            </a:ln>
            <a:effectLst>
              <a:outerShdw blurRad="190500" dist="114300" dir="2700000" rotWithShape="0">
                <a:srgbClr val="000000"/>
              </a:outerShdw>
            </a:effectLst>
          </p:spPr>
        </p:pic>
        <p:sp>
          <p:nvSpPr>
            <p:cNvPr id="388" name="i = 3"/>
            <p:cNvSpPr/>
            <p:nvPr/>
          </p:nvSpPr>
          <p:spPr>
            <a:xfrm>
              <a:off x="0" y="479325"/>
              <a:ext cx="2854988" cy="1400559"/>
            </a:xfrm>
            <a:prstGeom prst="rect">
              <a:avLst/>
            </a:prstGeom>
            <a:noFill/>
            <a:ln w="12700" cap="flat">
              <a:noFill/>
              <a:miter lim="400000"/>
            </a:ln>
            <a:effectLst>
              <a:outerShdw blurRad="190500" dist="1143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noAutofit/>
            </a:bodyPr>
            <a:lstStyle>
              <a:lvl1pPr defTabSz="533400">
                <a:defRPr>
                  <a:solidFill>
                    <a:srgbClr val="941100"/>
                  </a:solidFill>
                  <a:latin typeface="Chalkduster"/>
                  <a:ea typeface="Chalkduster"/>
                  <a:cs typeface="Chalkduster"/>
                  <a:sym typeface="Chalkduster"/>
                </a:defRPr>
              </a:lvl1pPr>
            </a:lstStyle>
            <a:p>
              <a:r>
                <a:t>i = 3</a:t>
              </a:r>
            </a:p>
          </p:txBody>
        </p:sp>
      </p:grpSp>
      <p:sp>
        <p:nvSpPr>
          <p:cNvPr id="390" name="Another O(n2) algorithm"/>
          <p:cNvSpPr/>
          <p:nvPr/>
        </p:nvSpPr>
        <p:spPr>
          <a:xfrm>
            <a:off x="190500" y="2343150"/>
            <a:ext cx="8953500" cy="1543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p>
            <a:pPr marL="571500" indent="-571500" algn="l">
              <a:spcBef>
                <a:spcPts val="2700"/>
              </a:spcBef>
              <a:buSzPct val="53000"/>
              <a:buBlip>
                <a:blip r:embed="rId4"/>
              </a:buBlip>
              <a:defRPr b="1">
                <a:latin typeface="+mn-lt"/>
                <a:ea typeface="+mn-ea"/>
                <a:cs typeface="+mn-cs"/>
                <a:sym typeface="Optima"/>
              </a:defRPr>
            </a:pPr>
            <a:r>
              <a:t>Another </a:t>
            </a:r>
            <a:r>
              <a:rPr b="0">
                <a:latin typeface="Snell Roundhand Bold"/>
                <a:ea typeface="Snell Roundhand Bold"/>
                <a:cs typeface="Snell Roundhand Bold"/>
                <a:sym typeface="Snell Roundhand Bold"/>
              </a:rPr>
              <a:t>O</a:t>
            </a:r>
            <a:r>
              <a:rPr>
                <a:latin typeface="Courier New"/>
                <a:ea typeface="Courier New"/>
                <a:cs typeface="Courier New"/>
                <a:sym typeface="Courier New"/>
              </a:rPr>
              <a:t>(n</a:t>
            </a:r>
            <a:r>
              <a:rPr baseline="31999">
                <a:latin typeface="Courier New"/>
                <a:ea typeface="Courier New"/>
                <a:cs typeface="Courier New"/>
                <a:sym typeface="Courier New"/>
              </a:rPr>
              <a:t>2</a:t>
            </a:r>
            <a:r>
              <a:rPr>
                <a:latin typeface="Courier New"/>
                <a:ea typeface="Courier New"/>
                <a:cs typeface="Courier New"/>
                <a:sym typeface="Courier New"/>
              </a:rPr>
              <a:t>)</a:t>
            </a:r>
            <a:r>
              <a:t> algorithm</a:t>
            </a:r>
          </a:p>
        </p:txBody>
      </p:sp>
      <p:sp>
        <p:nvSpPr>
          <p:cNvPr id="391" name="for i = 1 to n…"/>
          <p:cNvSpPr/>
          <p:nvPr/>
        </p:nvSpPr>
        <p:spPr>
          <a:xfrm>
            <a:off x="13354050" y="2575917"/>
            <a:ext cx="8382000" cy="1828801"/>
          </a:xfrm>
          <a:prstGeom prst="rect">
            <a:avLst/>
          </a:prstGeom>
          <a:blipFill>
            <a:blip r:embed="rId5"/>
          </a:blipFill>
          <a:ln w="12700">
            <a:solidFill>
              <a:srgbClr val="000000"/>
            </a:solidFill>
            <a:miter lim="400000"/>
          </a:ln>
          <a:effectLst>
            <a:outerShdw blurRad="4572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7150" tIns="57150" rIns="57150" bIns="57150" anchor="ctr"/>
          <a:lstStyle/>
          <a:p>
            <a:pPr algn="l" defTabSz="914400">
              <a:tabLst>
                <a:tab pos="1066800" algn="l"/>
              </a:tabLst>
              <a:defRPr sz="3200">
                <a:solidFill>
                  <a:srgbClr val="FFFFFF"/>
                </a:solidFill>
                <a:latin typeface="Chalkduster"/>
                <a:ea typeface="Chalkduster"/>
                <a:cs typeface="Chalkduster"/>
                <a:sym typeface="Chalkduster"/>
              </a:defRPr>
            </a:pPr>
            <a:r>
              <a:rPr sz="3800" b="1" dirty="0">
                <a:solidFill>
                  <a:srgbClr val="FFFC79"/>
                </a:solidFill>
                <a:latin typeface="Courier New"/>
                <a:ea typeface="Courier New"/>
                <a:cs typeface="Courier New"/>
                <a:sym typeface="Courier New"/>
              </a:rPr>
              <a:t>	for </a:t>
            </a:r>
            <a:r>
              <a:rPr sz="3800" b="1" dirty="0" err="1">
                <a:solidFill>
                  <a:srgbClr val="FFFC79"/>
                </a:solidFill>
                <a:latin typeface="Courier New"/>
                <a:ea typeface="Courier New"/>
                <a:cs typeface="Courier New"/>
                <a:sym typeface="Courier New"/>
              </a:rPr>
              <a:t>i</a:t>
            </a:r>
            <a:r>
              <a:rPr sz="3800" b="1" dirty="0">
                <a:solidFill>
                  <a:srgbClr val="FFFC79"/>
                </a:solidFill>
                <a:latin typeface="Courier New"/>
                <a:ea typeface="Courier New"/>
                <a:cs typeface="Courier New"/>
                <a:sym typeface="Courier New"/>
              </a:rPr>
              <a:t> = 1 to n  </a:t>
            </a:r>
          </a:p>
          <a:p>
            <a:pPr algn="l" defTabSz="914400">
              <a:tabLst>
                <a:tab pos="1066800" algn="l"/>
              </a:tabLst>
              <a:defRPr sz="3200">
                <a:solidFill>
                  <a:srgbClr val="FFFFFF"/>
                </a:solidFill>
                <a:latin typeface="Chalkduster"/>
                <a:ea typeface="Chalkduster"/>
                <a:cs typeface="Chalkduster"/>
                <a:sym typeface="Chalkduster"/>
              </a:defRPr>
            </a:pPr>
            <a:r>
              <a:rPr sz="3800" b="1" dirty="0">
                <a:solidFill>
                  <a:srgbClr val="FFFC79"/>
                </a:solidFill>
                <a:latin typeface="Courier New"/>
                <a:ea typeface="Courier New"/>
                <a:cs typeface="Courier New"/>
                <a:sym typeface="Courier New"/>
              </a:rPr>
              <a:t>   		for j = 1 to </a:t>
            </a:r>
            <a:r>
              <a:rPr sz="3800" b="1" dirty="0" err="1">
                <a:solidFill>
                  <a:srgbClr val="FFFC79"/>
                </a:solidFill>
                <a:latin typeface="Courier New"/>
                <a:ea typeface="Courier New"/>
                <a:cs typeface="Courier New"/>
                <a:sym typeface="Courier New"/>
              </a:rPr>
              <a:t>i</a:t>
            </a:r>
            <a:endParaRPr sz="3800" b="1" dirty="0">
              <a:solidFill>
                <a:srgbClr val="FFFC79"/>
              </a:solidFill>
              <a:latin typeface="Courier New"/>
              <a:ea typeface="Courier New"/>
              <a:cs typeface="Courier New"/>
              <a:sym typeface="Courier New"/>
            </a:endParaRPr>
          </a:p>
          <a:p>
            <a:pPr algn="l" defTabSz="914400">
              <a:tabLst>
                <a:tab pos="1066800" algn="l"/>
              </a:tabLst>
              <a:defRPr sz="3200">
                <a:solidFill>
                  <a:srgbClr val="FFFFFF"/>
                </a:solidFill>
                <a:latin typeface="Chalkduster"/>
                <a:ea typeface="Chalkduster"/>
                <a:cs typeface="Chalkduster"/>
                <a:sym typeface="Chalkduster"/>
              </a:defRPr>
            </a:pPr>
            <a:r>
              <a:rPr sz="3800" b="1" dirty="0">
                <a:solidFill>
                  <a:srgbClr val="FFFC79"/>
                </a:solidFill>
                <a:latin typeface="Courier New"/>
                <a:ea typeface="Courier New"/>
                <a:cs typeface="Courier New"/>
                <a:sym typeface="Courier New"/>
              </a:rPr>
              <a:t>     		sum = sum + 1</a:t>
            </a:r>
          </a:p>
        </p:txBody>
      </p:sp>
      <p:sp>
        <p:nvSpPr>
          <p:cNvPr id="392" name="Rounded Rectangle"/>
          <p:cNvSpPr/>
          <p:nvPr/>
        </p:nvSpPr>
        <p:spPr>
          <a:xfrm>
            <a:off x="18954750" y="3143250"/>
            <a:ext cx="670736" cy="742950"/>
          </a:xfrm>
          <a:prstGeom prst="roundRect">
            <a:avLst>
              <a:gd name="adj" fmla="val 40541"/>
            </a:avLst>
          </a:prstGeom>
          <a:ln w="114300">
            <a:solidFill>
              <a:srgbClr val="CC1C00"/>
            </a:solidFill>
            <a:miter lim="400000"/>
          </a:ln>
          <a:effectLst>
            <a:outerShdw blurRad="457200" dir="2700000" rotWithShape="0">
              <a:srgbClr val="000000"/>
            </a:outerShdw>
          </a:effectLst>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393" name="Rounded Rectangle"/>
          <p:cNvSpPr/>
          <p:nvPr/>
        </p:nvSpPr>
        <p:spPr>
          <a:xfrm>
            <a:off x="15449550" y="2609850"/>
            <a:ext cx="3752850" cy="590550"/>
          </a:xfrm>
          <a:prstGeom prst="roundRect">
            <a:avLst>
              <a:gd name="adj" fmla="val 48387"/>
            </a:avLst>
          </a:prstGeom>
          <a:ln w="114300">
            <a:solidFill>
              <a:srgbClr val="CC1C00"/>
            </a:solidFill>
            <a:miter lim="400000"/>
          </a:ln>
          <a:effectLst>
            <a:outerShdw blurRad="457200" dir="2700000" rotWithShape="0">
              <a:srgbClr val="000000"/>
            </a:outerShdw>
          </a:effectLst>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390">
                                            <p:bg/>
                                          </p:spTgt>
                                        </p:tgtEl>
                                        <p:attrNameLst>
                                          <p:attrName>style.visibility</p:attrName>
                                        </p:attrNameLst>
                                      </p:cBhvr>
                                      <p:to>
                                        <p:strVal val="visible"/>
                                      </p:to>
                                    </p:set>
                                    <p:animEffect transition="in" filter="fade">
                                      <p:cBhvr>
                                        <p:cTn id="7" dur="500"/>
                                        <p:tgtEl>
                                          <p:spTgt spid="390">
                                            <p:bg/>
                                          </p:spTgt>
                                        </p:tgtEl>
                                      </p:cBhvr>
                                    </p:animEffect>
                                  </p:childTnLst>
                                </p:cTn>
                              </p:par>
                              <p:par>
                                <p:cTn id="8" presetID="10" presetClass="entr" presetSubtype="0" fill="hold" grpId="0" nodeType="withEffect">
                                  <p:stCondLst>
                                    <p:cond delay="0"/>
                                  </p:stCondLst>
                                  <p:iterate>
                                    <p:tmAbs val="0"/>
                                  </p:iterate>
                                  <p:childTnLst>
                                    <p:set>
                                      <p:cBhvr>
                                        <p:cTn id="9" fill="hold"/>
                                        <p:tgtEl>
                                          <p:spTgt spid="390">
                                            <p:txEl>
                                              <p:pRg st="0" end="0"/>
                                            </p:txEl>
                                          </p:spTgt>
                                        </p:tgtEl>
                                        <p:attrNameLst>
                                          <p:attrName>style.visibility</p:attrName>
                                        </p:attrNameLst>
                                      </p:cBhvr>
                                      <p:to>
                                        <p:strVal val="visible"/>
                                      </p:to>
                                    </p:set>
                                    <p:animEffect transition="in" filter="fade">
                                      <p:cBhvr>
                                        <p:cTn id="10" dur="500"/>
                                        <p:tgtEl>
                                          <p:spTgt spid="390">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391"/>
                                        </p:tgtEl>
                                        <p:attrNameLst>
                                          <p:attrName>style.visibility</p:attrName>
                                        </p:attrNameLst>
                                      </p:cBhvr>
                                      <p:to>
                                        <p:strVal val="visible"/>
                                      </p:to>
                                    </p:set>
                                    <p:animEffect transition="in" filter="fade">
                                      <p:cBhvr>
                                        <p:cTn id="14" dur="500"/>
                                        <p:tgtEl>
                                          <p:spTgt spid="39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fill="hold" grpId="0" nodeType="clickEffect">
                                  <p:stCondLst>
                                    <p:cond delay="0"/>
                                  </p:stCondLst>
                                  <p:iterate>
                                    <p:tmAbs val="0"/>
                                  </p:iterate>
                                  <p:childTnLst>
                                    <p:set>
                                      <p:cBhvr>
                                        <p:cTn id="18" fill="hold"/>
                                        <p:tgtEl>
                                          <p:spTgt spid="392"/>
                                        </p:tgtEl>
                                        <p:attrNameLst>
                                          <p:attrName>style.visibility</p:attrName>
                                        </p:attrNameLst>
                                      </p:cBhvr>
                                      <p:to>
                                        <p:strVal val="visible"/>
                                      </p:to>
                                    </p:set>
                                    <p:animEffect transition="in" filter="fade">
                                      <p:cBhvr>
                                        <p:cTn id="19" dur="500"/>
                                        <p:tgtEl>
                                          <p:spTgt spid="39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p:tmAbs val="0"/>
                                  </p:iterate>
                                  <p:childTnLst>
                                    <p:set>
                                      <p:cBhvr>
                                        <p:cTn id="23" fill="hold"/>
                                        <p:tgtEl>
                                          <p:spTgt spid="358"/>
                                        </p:tgtEl>
                                        <p:attrNameLst>
                                          <p:attrName>style.visibility</p:attrName>
                                        </p:attrNameLst>
                                      </p:cBhvr>
                                      <p:to>
                                        <p:strVal val="visible"/>
                                      </p:to>
                                    </p:set>
                                    <p:animEffect transition="in" filter="wipe(left)">
                                      <p:cBhvr>
                                        <p:cTn id="24" dur="750"/>
                                        <p:tgtEl>
                                          <p:spTgt spid="358"/>
                                        </p:tgtEl>
                                      </p:cBhvr>
                                    </p:animEffect>
                                  </p:childTnLst>
                                </p:cTn>
                              </p:par>
                            </p:childTnLst>
                          </p:cTn>
                        </p:par>
                        <p:par>
                          <p:cTn id="25" fill="hold">
                            <p:stCondLst>
                              <p:cond delay="750"/>
                            </p:stCondLst>
                            <p:childTnLst>
                              <p:par>
                                <p:cTn id="26" presetID="22" presetClass="entr" presetSubtype="8" fill="hold" grpId="0" nodeType="afterEffect">
                                  <p:stCondLst>
                                    <p:cond delay="0"/>
                                  </p:stCondLst>
                                  <p:iterate>
                                    <p:tmAbs val="0"/>
                                  </p:iterate>
                                  <p:childTnLst>
                                    <p:set>
                                      <p:cBhvr>
                                        <p:cTn id="27" fill="hold"/>
                                        <p:tgtEl>
                                          <p:spTgt spid="362"/>
                                        </p:tgtEl>
                                        <p:attrNameLst>
                                          <p:attrName>style.visibility</p:attrName>
                                        </p:attrNameLst>
                                      </p:cBhvr>
                                      <p:to>
                                        <p:strVal val="visible"/>
                                      </p:to>
                                    </p:set>
                                    <p:animEffect transition="in" filter="wipe(left)">
                                      <p:cBhvr>
                                        <p:cTn id="28" dur="750"/>
                                        <p:tgtEl>
                                          <p:spTgt spid="3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grpId="0" nodeType="clickEffect">
                                  <p:stCondLst>
                                    <p:cond delay="0"/>
                                  </p:stCondLst>
                                  <p:iterate>
                                    <p:tmAbs val="0"/>
                                  </p:iterate>
                                  <p:childTnLst>
                                    <p:set>
                                      <p:cBhvr>
                                        <p:cTn id="32" fill="hold"/>
                                        <p:tgtEl>
                                          <p:spTgt spid="393"/>
                                        </p:tgtEl>
                                        <p:attrNameLst>
                                          <p:attrName>style.visibility</p:attrName>
                                        </p:attrNameLst>
                                      </p:cBhvr>
                                      <p:to>
                                        <p:strVal val="visible"/>
                                      </p:to>
                                    </p:set>
                                    <p:animEffect transition="in" filter="fade">
                                      <p:cBhvr>
                                        <p:cTn id="33" dur="500"/>
                                        <p:tgtEl>
                                          <p:spTgt spid="393"/>
                                        </p:tgtEl>
                                      </p:cBhvr>
                                    </p:animEffect>
                                  </p:childTnLst>
                                </p:cTn>
                              </p:par>
                            </p:childTnLst>
                          </p:cTn>
                        </p:par>
                        <p:par>
                          <p:cTn id="34" fill="hold">
                            <p:stCondLst>
                              <p:cond delay="500"/>
                            </p:stCondLst>
                            <p:childTnLst>
                              <p:par>
                                <p:cTn id="35" presetID="23" presetClass="exit" presetSubtype="32" fill="hold" grpId="1" nodeType="afterEffect">
                                  <p:stCondLst>
                                    <p:cond delay="0"/>
                                  </p:stCondLst>
                                  <p:iterate>
                                    <p:tmAbs val="0"/>
                                  </p:iterate>
                                  <p:childTnLst>
                                    <p:anim calcmode="lin" valueType="num">
                                      <p:cBhvr>
                                        <p:cTn id="36" dur="500" fill="hold"/>
                                        <p:tgtEl>
                                          <p:spTgt spid="392"/>
                                        </p:tgtEl>
                                        <p:attrNameLst>
                                          <p:attrName>ppt_w</p:attrName>
                                        </p:attrNameLst>
                                      </p:cBhvr>
                                      <p:tavLst>
                                        <p:tav tm="0">
                                          <p:val>
                                            <p:strVal val="ppt_w"/>
                                          </p:val>
                                        </p:tav>
                                        <p:tav tm="100000">
                                          <p:val>
                                            <p:fltVal val="0"/>
                                          </p:val>
                                        </p:tav>
                                      </p:tavLst>
                                    </p:anim>
                                    <p:anim calcmode="lin" valueType="num">
                                      <p:cBhvr>
                                        <p:cTn id="37" dur="500" fill="hold"/>
                                        <p:tgtEl>
                                          <p:spTgt spid="392"/>
                                        </p:tgtEl>
                                        <p:attrNameLst>
                                          <p:attrName>ppt_h</p:attrName>
                                        </p:attrNameLst>
                                      </p:cBhvr>
                                      <p:tavLst>
                                        <p:tav tm="0">
                                          <p:val>
                                            <p:strVal val="ppt_h"/>
                                          </p:val>
                                        </p:tav>
                                        <p:tav tm="100000">
                                          <p:val>
                                            <p:fltVal val="0"/>
                                          </p:val>
                                        </p:tav>
                                      </p:tavLst>
                                    </p:anim>
                                    <p:set>
                                      <p:cBhvr>
                                        <p:cTn id="38" fill="hold">
                                          <p:stCondLst>
                                            <p:cond delay="499"/>
                                          </p:stCondLst>
                                        </p:cTn>
                                        <p:tgtEl>
                                          <p:spTgt spid="392"/>
                                        </p:tgtEl>
                                        <p:attrNameLst>
                                          <p:attrName>style.visibility</p:attrName>
                                        </p:attrNameLst>
                                      </p:cBhvr>
                                      <p:to>
                                        <p:strVal val="hidden"/>
                                      </p:to>
                                    </p:set>
                                  </p:childTnLst>
                                </p:cTn>
                              </p:par>
                            </p:childTnLst>
                          </p:cTn>
                        </p:par>
                        <p:par>
                          <p:cTn id="39" fill="hold">
                            <p:stCondLst>
                              <p:cond delay="1000"/>
                            </p:stCondLst>
                            <p:childTnLst>
                              <p:par>
                                <p:cTn id="40" presetID="22" presetClass="entr" presetSubtype="8" fill="hold" grpId="0" nodeType="afterEffect">
                                  <p:stCondLst>
                                    <p:cond delay="0"/>
                                  </p:stCondLst>
                                  <p:iterate>
                                    <p:tmAbs val="0"/>
                                  </p:iterate>
                                  <p:childTnLst>
                                    <p:set>
                                      <p:cBhvr>
                                        <p:cTn id="41" fill="hold"/>
                                        <p:tgtEl>
                                          <p:spTgt spid="389"/>
                                        </p:tgtEl>
                                        <p:attrNameLst>
                                          <p:attrName>style.visibility</p:attrName>
                                        </p:attrNameLst>
                                      </p:cBhvr>
                                      <p:to>
                                        <p:strVal val="visible"/>
                                      </p:to>
                                    </p:set>
                                    <p:animEffect transition="in" filter="wipe(left)">
                                      <p:cBhvr>
                                        <p:cTn id="42" dur="500"/>
                                        <p:tgtEl>
                                          <p:spTgt spid="389"/>
                                        </p:tgtEl>
                                      </p:cBhvr>
                                    </p:animEffect>
                                  </p:childTnLst>
                                </p:cTn>
                              </p:par>
                            </p:childTnLst>
                          </p:cTn>
                        </p:par>
                        <p:par>
                          <p:cTn id="43" fill="hold">
                            <p:stCondLst>
                              <p:cond delay="1500"/>
                            </p:stCondLst>
                            <p:childTnLst>
                              <p:par>
                                <p:cTn id="44" presetID="22" presetClass="entr" presetSubtype="8" fill="hold" grpId="0" nodeType="afterEffect">
                                  <p:stCondLst>
                                    <p:cond delay="0"/>
                                  </p:stCondLst>
                                  <p:iterate>
                                    <p:tmAbs val="0"/>
                                  </p:iterate>
                                  <p:childTnLst>
                                    <p:set>
                                      <p:cBhvr>
                                        <p:cTn id="45" fill="hold"/>
                                        <p:tgtEl>
                                          <p:spTgt spid="355"/>
                                        </p:tgtEl>
                                        <p:attrNameLst>
                                          <p:attrName>style.visibility</p:attrName>
                                        </p:attrNameLst>
                                      </p:cBhvr>
                                      <p:to>
                                        <p:strVal val="visible"/>
                                      </p:to>
                                    </p:set>
                                    <p:animEffect transition="in" filter="wipe(left)">
                                      <p:cBhvr>
                                        <p:cTn id="46" dur="500"/>
                                        <p:tgtEl>
                                          <p:spTgt spid="355"/>
                                        </p:tgtEl>
                                      </p:cBhvr>
                                    </p:animEffect>
                                  </p:childTnLst>
                                </p:cTn>
                              </p:par>
                            </p:childTnLst>
                          </p:cTn>
                        </p:par>
                        <p:par>
                          <p:cTn id="47" fill="hold">
                            <p:stCondLst>
                              <p:cond delay="2000"/>
                            </p:stCondLst>
                            <p:childTnLst>
                              <p:par>
                                <p:cTn id="48" presetID="22" presetClass="entr" presetSubtype="8" fill="hold" grpId="0" nodeType="afterEffect">
                                  <p:stCondLst>
                                    <p:cond delay="0"/>
                                  </p:stCondLst>
                                  <p:iterate>
                                    <p:tmAbs val="0"/>
                                  </p:iterate>
                                  <p:childTnLst>
                                    <p:set>
                                      <p:cBhvr>
                                        <p:cTn id="49" fill="hold"/>
                                        <p:tgtEl>
                                          <p:spTgt spid="383"/>
                                        </p:tgtEl>
                                        <p:attrNameLst>
                                          <p:attrName>style.visibility</p:attrName>
                                        </p:attrNameLst>
                                      </p:cBhvr>
                                      <p:to>
                                        <p:strVal val="visible"/>
                                      </p:to>
                                    </p:set>
                                    <p:animEffect transition="in" filter="wipe(left)">
                                      <p:cBhvr>
                                        <p:cTn id="50" dur="500"/>
                                        <p:tgtEl>
                                          <p:spTgt spid="383"/>
                                        </p:tgtEl>
                                      </p:cBhvr>
                                    </p:animEffect>
                                  </p:childTnLst>
                                </p:cTn>
                              </p:par>
                            </p:childTnLst>
                          </p:cTn>
                        </p:par>
                        <p:par>
                          <p:cTn id="51" fill="hold">
                            <p:stCondLst>
                              <p:cond delay="2500"/>
                            </p:stCondLst>
                            <p:childTnLst>
                              <p:par>
                                <p:cTn id="52" presetID="1" presetClass="entr" presetSubtype="0" fill="hold" grpId="0" nodeType="afterEffect">
                                  <p:stCondLst>
                                    <p:cond delay="0"/>
                                  </p:stCondLst>
                                  <p:iterate type="lt">
                                    <p:tmAbs val="100"/>
                                  </p:iterate>
                                  <p:childTnLst>
                                    <p:set>
                                      <p:cBhvr>
                                        <p:cTn id="53" fill="hold"/>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advAuto="0"/>
      <p:bldP spid="358" grpId="0" animBg="1" advAuto="0"/>
      <p:bldP spid="362" grpId="0" animBg="1" advAuto="0"/>
      <p:bldP spid="383" grpId="0" animBg="1" advAuto="0"/>
      <p:bldP spid="384" grpId="0" animBg="1" advAuto="0"/>
      <p:bldP spid="389" grpId="0" animBg="1" advAuto="0"/>
      <p:bldP spid="390" grpId="0" build="p" bldLvl="5" animBg="1" advAuto="0"/>
      <p:bldP spid="391" grpId="0" animBg="1" advAuto="0"/>
      <p:bldP spid="392" grpId="0" animBg="1" advAuto="0"/>
      <p:bldP spid="392" grpId="1" animBg="1" advAuto="0"/>
      <p:bldP spid="393"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omparing Implementations"/>
          <p:cNvSpPr txBox="1">
            <a:spLocks noGrp="1"/>
          </p:cNvSpPr>
          <p:nvPr>
            <p:ph type="title"/>
          </p:nvPr>
        </p:nvSpPr>
        <p:spPr>
          <a:prstGeom prst="rect">
            <a:avLst/>
          </a:prstGeom>
        </p:spPr>
        <p:txBody>
          <a:bodyPr/>
          <a:lstStyle/>
          <a:p>
            <a:r>
              <a:t>Comparing Implementations</a:t>
            </a:r>
          </a:p>
        </p:txBody>
      </p:sp>
      <p:sp>
        <p:nvSpPr>
          <p:cNvPr id="398" name="Choosing an implementation…"/>
          <p:cNvSpPr txBox="1">
            <a:spLocks noGrp="1"/>
          </p:cNvSpPr>
          <p:nvPr>
            <p:ph type="body" idx="1"/>
          </p:nvPr>
        </p:nvSpPr>
        <p:spPr>
          <a:prstGeom prst="rect">
            <a:avLst/>
          </a:prstGeom>
        </p:spPr>
        <p:txBody>
          <a:bodyPr/>
          <a:lstStyle/>
          <a:p>
            <a:pPr>
              <a:spcBef>
                <a:spcPts val="1800"/>
              </a:spcBef>
              <a:buBlip>
                <a:blip r:embed="rId3"/>
              </a:buBlip>
            </a:pPr>
            <a:r>
              <a:rPr dirty="0"/>
              <a:t>Choosing an implementation</a:t>
            </a:r>
          </a:p>
          <a:p>
            <a:pPr lvl="1">
              <a:spcBef>
                <a:spcPts val="1800"/>
              </a:spcBef>
              <a:buBlip>
                <a:blip r:embed="rId3"/>
              </a:buBlip>
            </a:pPr>
            <a:r>
              <a:rPr dirty="0"/>
              <a:t>Look for significant differences in efficiency</a:t>
            </a:r>
          </a:p>
          <a:p>
            <a:pPr lvl="1">
              <a:spcBef>
                <a:spcPts val="1800"/>
              </a:spcBef>
              <a:buBlip>
                <a:blip r:embed="rId3"/>
              </a:buBlip>
            </a:pPr>
            <a:r>
              <a:rPr dirty="0"/>
              <a:t>Frequency of operations</a:t>
            </a:r>
          </a:p>
          <a:p>
            <a:pPr lvl="2">
              <a:spcBef>
                <a:spcPts val="1800"/>
              </a:spcBef>
              <a:buBlip>
                <a:blip r:embed="rId3"/>
              </a:buBlip>
            </a:pPr>
            <a:r>
              <a:rPr dirty="0"/>
              <a:t>consider how frequently particular ADT operations occur in a given application</a:t>
            </a:r>
          </a:p>
          <a:p>
            <a:pPr lvl="2">
              <a:spcBef>
                <a:spcPts val="1800"/>
              </a:spcBef>
              <a:buBlip>
                <a:blip r:embed="rId3"/>
              </a:buBlip>
            </a:pPr>
            <a:r>
              <a:rPr dirty="0"/>
              <a:t>sometimes seldom-used but critical operations must be efficient</a:t>
            </a:r>
          </a:p>
          <a:p>
            <a:pPr>
              <a:spcBef>
                <a:spcPts val="1800"/>
              </a:spcBef>
              <a:buBlip>
                <a:blip r:embed="rId3"/>
              </a:buBlip>
            </a:pPr>
            <a:r>
              <a:rPr dirty="0"/>
              <a:t>Best-case analysis</a:t>
            </a:r>
          </a:p>
          <a:p>
            <a:pPr marL="928687" lvl="1" indent="-547687">
              <a:spcBef>
                <a:spcPts val="1800"/>
              </a:spcBef>
              <a:buBlip>
                <a:blip r:embed="rId3"/>
              </a:buBlip>
              <a:defRPr sz="4600"/>
            </a:pPr>
            <a:r>
              <a:rPr dirty="0"/>
              <a:t>Determine minimum amount of time an algorithm requires to solve problems of size </a:t>
            </a:r>
            <a:r>
              <a:rPr b="1" dirty="0">
                <a:latin typeface="Courier New"/>
                <a:ea typeface="Courier New"/>
                <a:cs typeface="Courier New"/>
                <a:sym typeface="Courier New"/>
              </a:rPr>
              <a:t>n</a:t>
            </a:r>
          </a:p>
          <a:p>
            <a:pPr>
              <a:spcBef>
                <a:spcPts val="1800"/>
              </a:spcBef>
              <a:buBlip>
                <a:blip r:embed="rId3"/>
              </a:buBlip>
            </a:pPr>
            <a:r>
              <a:rPr dirty="0"/>
              <a:t>Worst-case analysis</a:t>
            </a:r>
          </a:p>
          <a:p>
            <a:pPr marL="928687" lvl="1" indent="-547687">
              <a:spcBef>
                <a:spcPts val="1800"/>
              </a:spcBef>
              <a:buBlip>
                <a:blip r:embed="rId3"/>
              </a:buBlip>
              <a:defRPr sz="4600"/>
            </a:pPr>
            <a:r>
              <a:rPr dirty="0"/>
              <a:t>Determine maximum amount of time an algorithm requires to solve problems of size </a:t>
            </a:r>
            <a:r>
              <a:rPr b="1" dirty="0">
                <a:latin typeface="Courier New"/>
                <a:ea typeface="Courier New"/>
                <a:cs typeface="Courier New"/>
                <a:sym typeface="Courier New"/>
              </a:rPr>
              <a:t>n</a:t>
            </a:r>
          </a:p>
          <a:p>
            <a:pPr>
              <a:spcBef>
                <a:spcPts val="1800"/>
              </a:spcBef>
              <a:buBlip>
                <a:blip r:embed="rId3"/>
              </a:buBlip>
            </a:pPr>
            <a:r>
              <a:rPr dirty="0"/>
              <a:t>Average-case analysis</a:t>
            </a:r>
          </a:p>
          <a:p>
            <a:pPr marL="928687" lvl="1" indent="-547687">
              <a:spcBef>
                <a:spcPts val="1800"/>
              </a:spcBef>
              <a:buBlip>
                <a:blip r:embed="rId3"/>
              </a:buBlip>
              <a:defRPr sz="4600"/>
            </a:pPr>
            <a:r>
              <a:rPr dirty="0"/>
              <a:t>Determine average amount of time an algorithm requires to solve problems of size </a:t>
            </a:r>
            <a:r>
              <a:rPr b="1" dirty="0">
                <a:latin typeface="Courier New"/>
                <a:ea typeface="Courier New"/>
                <a:cs typeface="Courier New"/>
                <a:sym typeface="Courier New"/>
              </a:rPr>
              <a:t>n</a:t>
            </a:r>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Choice xmlns="" xmlns:m="http://schemas.openxmlformats.org/officeDocument/2006/math" xmlns:a14="http://schemas.microsoft.com/office/drawing/2010/main" xmlns:p14="http://schemas.microsoft.com/office/powerpoint/2010/main" Requires="p14">
      <p:transition spd="fast" advClick="1" p14:dur="750">
        <p:pageCurlDoub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397"/>
                                        </p:tgtEl>
                                        <p:attrNameLst>
                                          <p:attrName>style.visibility</p:attrName>
                                        </p:attrNameLst>
                                      </p:cBhvr>
                                      <p:to>
                                        <p:strVal val="visible"/>
                                      </p:to>
                                    </p:set>
                                    <p:anim calcmode="lin" valueType="num">
                                      <p:cBhvr>
                                        <p:cTn id="7" dur="1000" fill="hold"/>
                                        <p:tgtEl>
                                          <p:spTgt spid="397"/>
                                        </p:tgtEl>
                                        <p:attrNameLst>
                                          <p:attrName>ppt_w</p:attrName>
                                        </p:attrNameLst>
                                      </p:cBhvr>
                                      <p:tavLst>
                                        <p:tav tm="0">
                                          <p:val>
                                            <p:strVal val="4*#ppt_w"/>
                                          </p:val>
                                        </p:tav>
                                        <p:tav tm="100000">
                                          <p:val>
                                            <p:strVal val="#ppt_w"/>
                                          </p:val>
                                        </p:tav>
                                      </p:tavLst>
                                    </p:anim>
                                    <p:anim calcmode="lin" valueType="num">
                                      <p:cBhvr>
                                        <p:cTn id="8" dur="1000" fill="hold"/>
                                        <p:tgtEl>
                                          <p:spTgt spid="397"/>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398">
                                            <p:bg/>
                                          </p:spTgt>
                                        </p:tgtEl>
                                        <p:attrNameLst>
                                          <p:attrName>style.visibility</p:attrName>
                                        </p:attrNameLst>
                                      </p:cBhvr>
                                      <p:to>
                                        <p:strVal val="visible"/>
                                      </p:to>
                                    </p:set>
                                    <p:animEffect transition="in" filter="fade">
                                      <p:cBhvr>
                                        <p:cTn id="12" dur="500"/>
                                        <p:tgtEl>
                                          <p:spTgt spid="398">
                                            <p:bg/>
                                          </p:spTgt>
                                        </p:tgtEl>
                                      </p:cBhvr>
                                    </p:animEffect>
                                  </p:childTnLst>
                                </p:cTn>
                              </p:par>
                              <p:par>
                                <p:cTn id="13" presetID="10" presetClass="entr" presetSubtype="0" fill="hold" grpId="0" nodeType="withEffect">
                                  <p:stCondLst>
                                    <p:cond delay="0"/>
                                  </p:stCondLst>
                                  <p:iterate>
                                    <p:tmAbs val="0"/>
                                  </p:iterate>
                                  <p:childTnLst>
                                    <p:set>
                                      <p:cBhvr>
                                        <p:cTn id="14" fill="hold"/>
                                        <p:tgtEl>
                                          <p:spTgt spid="398">
                                            <p:txEl>
                                              <p:pRg st="0" end="0"/>
                                            </p:txEl>
                                          </p:spTgt>
                                        </p:tgtEl>
                                        <p:attrNameLst>
                                          <p:attrName>style.visibility</p:attrName>
                                        </p:attrNameLst>
                                      </p:cBhvr>
                                      <p:to>
                                        <p:strVal val="visible"/>
                                      </p:to>
                                    </p:set>
                                    <p:animEffect transition="in" filter="fade">
                                      <p:cBhvr>
                                        <p:cTn id="15" dur="500"/>
                                        <p:tgtEl>
                                          <p:spTgt spid="398">
                                            <p:txEl>
                                              <p:pRg st="0" end="0"/>
                                            </p:txEl>
                                          </p:spTgt>
                                        </p:tgtEl>
                                      </p:cBhvr>
                                    </p:animEffect>
                                  </p:childTnLst>
                                </p:cTn>
                              </p:par>
                            </p:childTnLst>
                          </p:cTn>
                        </p:par>
                        <p:par>
                          <p:cTn id="16" fill="hold">
                            <p:stCondLst>
                              <p:cond delay="1500"/>
                            </p:stCondLst>
                            <p:childTnLst>
                              <p:par>
                                <p:cTn id="17" presetID="10" presetClass="entr" fill="hold" grpId="0" nodeType="afterEffect">
                                  <p:stCondLst>
                                    <p:cond delay="0"/>
                                  </p:stCondLst>
                                  <p:iterate>
                                    <p:tmAbs val="0"/>
                                  </p:iterate>
                                  <p:childTnLst>
                                    <p:set>
                                      <p:cBhvr>
                                        <p:cTn id="18" fill="hold"/>
                                        <p:tgtEl>
                                          <p:spTgt spid="398">
                                            <p:txEl>
                                              <p:pRg st="1" end="1"/>
                                            </p:txEl>
                                          </p:spTgt>
                                        </p:tgtEl>
                                        <p:attrNameLst>
                                          <p:attrName>style.visibility</p:attrName>
                                        </p:attrNameLst>
                                      </p:cBhvr>
                                      <p:to>
                                        <p:strVal val="visible"/>
                                      </p:to>
                                    </p:set>
                                    <p:animEffect transition="in" filter="fade">
                                      <p:cBhvr>
                                        <p:cTn id="19" dur="500"/>
                                        <p:tgtEl>
                                          <p:spTgt spid="39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grpId="0" nodeType="clickEffect">
                                  <p:stCondLst>
                                    <p:cond delay="0"/>
                                  </p:stCondLst>
                                  <p:iterate>
                                    <p:tmAbs val="0"/>
                                  </p:iterate>
                                  <p:childTnLst>
                                    <p:set>
                                      <p:cBhvr>
                                        <p:cTn id="23" fill="hold"/>
                                        <p:tgtEl>
                                          <p:spTgt spid="398">
                                            <p:txEl>
                                              <p:pRg st="2" end="2"/>
                                            </p:txEl>
                                          </p:spTgt>
                                        </p:tgtEl>
                                        <p:attrNameLst>
                                          <p:attrName>style.visibility</p:attrName>
                                        </p:attrNameLst>
                                      </p:cBhvr>
                                      <p:to>
                                        <p:strVal val="visible"/>
                                      </p:to>
                                    </p:set>
                                    <p:animEffect transition="in" filter="fade">
                                      <p:cBhvr>
                                        <p:cTn id="24" dur="500"/>
                                        <p:tgtEl>
                                          <p:spTgt spid="398">
                                            <p:txEl>
                                              <p:pRg st="2" end="2"/>
                                            </p:txEl>
                                          </p:spTgt>
                                        </p:tgtEl>
                                      </p:cBhvr>
                                    </p:animEffect>
                                  </p:childTnLst>
                                </p:cTn>
                              </p:par>
                            </p:childTnLst>
                          </p:cTn>
                        </p:par>
                        <p:par>
                          <p:cTn id="25" fill="hold">
                            <p:stCondLst>
                              <p:cond delay="500"/>
                            </p:stCondLst>
                            <p:childTnLst>
                              <p:par>
                                <p:cTn id="26" presetID="10" presetClass="entr" fill="hold" grpId="0" nodeType="afterEffect">
                                  <p:stCondLst>
                                    <p:cond delay="0"/>
                                  </p:stCondLst>
                                  <p:iterate>
                                    <p:tmAbs val="0"/>
                                  </p:iterate>
                                  <p:childTnLst>
                                    <p:set>
                                      <p:cBhvr>
                                        <p:cTn id="27" fill="hold"/>
                                        <p:tgtEl>
                                          <p:spTgt spid="398">
                                            <p:txEl>
                                              <p:pRg st="3" end="3"/>
                                            </p:txEl>
                                          </p:spTgt>
                                        </p:tgtEl>
                                        <p:attrNameLst>
                                          <p:attrName>style.visibility</p:attrName>
                                        </p:attrNameLst>
                                      </p:cBhvr>
                                      <p:to>
                                        <p:strVal val="visible"/>
                                      </p:to>
                                    </p:set>
                                    <p:animEffect transition="in" filter="fade">
                                      <p:cBhvr>
                                        <p:cTn id="28" dur="500"/>
                                        <p:tgtEl>
                                          <p:spTgt spid="398">
                                            <p:txEl>
                                              <p:pRg st="3" end="3"/>
                                            </p:txEl>
                                          </p:spTgt>
                                        </p:tgtEl>
                                      </p:cBhvr>
                                    </p:animEffect>
                                  </p:childTnLst>
                                </p:cTn>
                              </p:par>
                            </p:childTnLst>
                          </p:cTn>
                        </p:par>
                        <p:par>
                          <p:cTn id="29" fill="hold">
                            <p:stCondLst>
                              <p:cond delay="1000"/>
                            </p:stCondLst>
                            <p:childTnLst>
                              <p:par>
                                <p:cTn id="30" presetID="10" presetClass="entr" fill="hold" grpId="0" nodeType="afterEffect">
                                  <p:stCondLst>
                                    <p:cond delay="0"/>
                                  </p:stCondLst>
                                  <p:iterate>
                                    <p:tmAbs val="0"/>
                                  </p:iterate>
                                  <p:childTnLst>
                                    <p:set>
                                      <p:cBhvr>
                                        <p:cTn id="31" fill="hold"/>
                                        <p:tgtEl>
                                          <p:spTgt spid="398">
                                            <p:txEl>
                                              <p:pRg st="4" end="4"/>
                                            </p:txEl>
                                          </p:spTgt>
                                        </p:tgtEl>
                                        <p:attrNameLst>
                                          <p:attrName>style.visibility</p:attrName>
                                        </p:attrNameLst>
                                      </p:cBhvr>
                                      <p:to>
                                        <p:strVal val="visible"/>
                                      </p:to>
                                    </p:set>
                                    <p:animEffect transition="in" filter="fade">
                                      <p:cBhvr>
                                        <p:cTn id="32" dur="500"/>
                                        <p:tgtEl>
                                          <p:spTgt spid="39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grpId="0" nodeType="clickEffect">
                                  <p:stCondLst>
                                    <p:cond delay="0"/>
                                  </p:stCondLst>
                                  <p:iterate>
                                    <p:tmAbs val="0"/>
                                  </p:iterate>
                                  <p:childTnLst>
                                    <p:set>
                                      <p:cBhvr>
                                        <p:cTn id="36" fill="hold"/>
                                        <p:tgtEl>
                                          <p:spTgt spid="398">
                                            <p:txEl>
                                              <p:pRg st="5" end="5"/>
                                            </p:txEl>
                                          </p:spTgt>
                                        </p:tgtEl>
                                        <p:attrNameLst>
                                          <p:attrName>style.visibility</p:attrName>
                                        </p:attrNameLst>
                                      </p:cBhvr>
                                      <p:to>
                                        <p:strVal val="visible"/>
                                      </p:to>
                                    </p:set>
                                    <p:animEffect transition="in" filter="fade">
                                      <p:cBhvr>
                                        <p:cTn id="37" dur="500"/>
                                        <p:tgtEl>
                                          <p:spTgt spid="398">
                                            <p:txEl>
                                              <p:pRg st="5" end="5"/>
                                            </p:txEl>
                                          </p:spTgt>
                                        </p:tgtEl>
                                      </p:cBhvr>
                                    </p:animEffect>
                                  </p:childTnLst>
                                </p:cTn>
                              </p:par>
                            </p:childTnLst>
                          </p:cTn>
                        </p:par>
                        <p:par>
                          <p:cTn id="38" fill="hold">
                            <p:stCondLst>
                              <p:cond delay="500"/>
                            </p:stCondLst>
                            <p:childTnLst>
                              <p:par>
                                <p:cTn id="39" presetID="10" presetClass="entr" fill="hold" grpId="0" nodeType="afterEffect">
                                  <p:stCondLst>
                                    <p:cond delay="0"/>
                                  </p:stCondLst>
                                  <p:iterate>
                                    <p:tmAbs val="0"/>
                                  </p:iterate>
                                  <p:childTnLst>
                                    <p:set>
                                      <p:cBhvr>
                                        <p:cTn id="40" fill="hold"/>
                                        <p:tgtEl>
                                          <p:spTgt spid="398">
                                            <p:txEl>
                                              <p:pRg st="6" end="6"/>
                                            </p:txEl>
                                          </p:spTgt>
                                        </p:tgtEl>
                                        <p:attrNameLst>
                                          <p:attrName>style.visibility</p:attrName>
                                        </p:attrNameLst>
                                      </p:cBhvr>
                                      <p:to>
                                        <p:strVal val="visible"/>
                                      </p:to>
                                    </p:set>
                                    <p:animEffect transition="in" filter="fade">
                                      <p:cBhvr>
                                        <p:cTn id="41" dur="500"/>
                                        <p:tgtEl>
                                          <p:spTgt spid="398">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fill="hold" grpId="0" nodeType="clickEffect">
                                  <p:stCondLst>
                                    <p:cond delay="0"/>
                                  </p:stCondLst>
                                  <p:iterate>
                                    <p:tmAbs val="0"/>
                                  </p:iterate>
                                  <p:childTnLst>
                                    <p:set>
                                      <p:cBhvr>
                                        <p:cTn id="45" fill="hold"/>
                                        <p:tgtEl>
                                          <p:spTgt spid="398">
                                            <p:txEl>
                                              <p:pRg st="7" end="7"/>
                                            </p:txEl>
                                          </p:spTgt>
                                        </p:tgtEl>
                                        <p:attrNameLst>
                                          <p:attrName>style.visibility</p:attrName>
                                        </p:attrNameLst>
                                      </p:cBhvr>
                                      <p:to>
                                        <p:strVal val="visible"/>
                                      </p:to>
                                    </p:set>
                                    <p:animEffect transition="in" filter="fade">
                                      <p:cBhvr>
                                        <p:cTn id="46" dur="500"/>
                                        <p:tgtEl>
                                          <p:spTgt spid="398">
                                            <p:txEl>
                                              <p:pRg st="7" end="7"/>
                                            </p:txEl>
                                          </p:spTgt>
                                        </p:tgtEl>
                                      </p:cBhvr>
                                    </p:animEffect>
                                  </p:childTnLst>
                                </p:cTn>
                              </p:par>
                            </p:childTnLst>
                          </p:cTn>
                        </p:par>
                        <p:par>
                          <p:cTn id="47" fill="hold">
                            <p:stCondLst>
                              <p:cond delay="500"/>
                            </p:stCondLst>
                            <p:childTnLst>
                              <p:par>
                                <p:cTn id="48" presetID="10" presetClass="entr" fill="hold" grpId="0" nodeType="afterEffect">
                                  <p:stCondLst>
                                    <p:cond delay="0"/>
                                  </p:stCondLst>
                                  <p:iterate>
                                    <p:tmAbs val="0"/>
                                  </p:iterate>
                                  <p:childTnLst>
                                    <p:set>
                                      <p:cBhvr>
                                        <p:cTn id="49" fill="hold"/>
                                        <p:tgtEl>
                                          <p:spTgt spid="398">
                                            <p:txEl>
                                              <p:pRg st="8" end="8"/>
                                            </p:txEl>
                                          </p:spTgt>
                                        </p:tgtEl>
                                        <p:attrNameLst>
                                          <p:attrName>style.visibility</p:attrName>
                                        </p:attrNameLst>
                                      </p:cBhvr>
                                      <p:to>
                                        <p:strVal val="visible"/>
                                      </p:to>
                                    </p:set>
                                    <p:animEffect transition="in" filter="fade">
                                      <p:cBhvr>
                                        <p:cTn id="50" dur="500"/>
                                        <p:tgtEl>
                                          <p:spTgt spid="398">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grpId="0" nodeType="clickEffect">
                                  <p:stCondLst>
                                    <p:cond delay="0"/>
                                  </p:stCondLst>
                                  <p:iterate>
                                    <p:tmAbs val="0"/>
                                  </p:iterate>
                                  <p:childTnLst>
                                    <p:set>
                                      <p:cBhvr>
                                        <p:cTn id="54" fill="hold"/>
                                        <p:tgtEl>
                                          <p:spTgt spid="398">
                                            <p:txEl>
                                              <p:pRg st="9" end="9"/>
                                            </p:txEl>
                                          </p:spTgt>
                                        </p:tgtEl>
                                        <p:attrNameLst>
                                          <p:attrName>style.visibility</p:attrName>
                                        </p:attrNameLst>
                                      </p:cBhvr>
                                      <p:to>
                                        <p:strVal val="visible"/>
                                      </p:to>
                                    </p:set>
                                    <p:animEffect transition="in" filter="fade">
                                      <p:cBhvr>
                                        <p:cTn id="55" dur="500"/>
                                        <p:tgtEl>
                                          <p:spTgt spid="398">
                                            <p:txEl>
                                              <p:pRg st="9" end="9"/>
                                            </p:txEl>
                                          </p:spTgt>
                                        </p:tgtEl>
                                      </p:cBhvr>
                                    </p:animEffect>
                                  </p:childTnLst>
                                </p:cTn>
                              </p:par>
                            </p:childTnLst>
                          </p:cTn>
                        </p:par>
                        <p:par>
                          <p:cTn id="56" fill="hold">
                            <p:stCondLst>
                              <p:cond delay="500"/>
                            </p:stCondLst>
                            <p:childTnLst>
                              <p:par>
                                <p:cTn id="57" presetID="10" presetClass="entr" fill="hold" grpId="0" nodeType="afterEffect">
                                  <p:stCondLst>
                                    <p:cond delay="0"/>
                                  </p:stCondLst>
                                  <p:iterate>
                                    <p:tmAbs val="0"/>
                                  </p:iterate>
                                  <p:childTnLst>
                                    <p:set>
                                      <p:cBhvr>
                                        <p:cTn id="58" fill="hold"/>
                                        <p:tgtEl>
                                          <p:spTgt spid="398">
                                            <p:txEl>
                                              <p:pRg st="10" end="10"/>
                                            </p:txEl>
                                          </p:spTgt>
                                        </p:tgtEl>
                                        <p:attrNameLst>
                                          <p:attrName>style.visibility</p:attrName>
                                        </p:attrNameLst>
                                      </p:cBhvr>
                                      <p:to>
                                        <p:strVal val="visible"/>
                                      </p:to>
                                    </p:set>
                                    <p:animEffect transition="in" filter="fade">
                                      <p:cBhvr>
                                        <p:cTn id="59" dur="500"/>
                                        <p:tgtEl>
                                          <p:spTgt spid="39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animBg="1" advAuto="0"/>
      <p:bldP spid="398" grpId="0"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Measuring Efficiency"/>
          <p:cNvSpPr txBox="1">
            <a:spLocks noGrp="1"/>
          </p:cNvSpPr>
          <p:nvPr>
            <p:ph type="title"/>
          </p:nvPr>
        </p:nvSpPr>
        <p:spPr>
          <a:prstGeom prst="rect">
            <a:avLst/>
          </a:prstGeom>
        </p:spPr>
        <p:txBody>
          <a:bodyPr/>
          <a:lstStyle/>
          <a:p>
            <a:r>
              <a:t>Measuring Efficiency</a:t>
            </a:r>
          </a:p>
        </p:txBody>
      </p:sp>
      <p:sp>
        <p:nvSpPr>
          <p:cNvPr id="120" name="Even a simple program can be &quot;inefficient&quot;.…"/>
          <p:cNvSpPr txBox="1">
            <a:spLocks noGrp="1"/>
          </p:cNvSpPr>
          <p:nvPr>
            <p:ph type="body" idx="1"/>
          </p:nvPr>
        </p:nvSpPr>
        <p:spPr>
          <a:xfrm>
            <a:off x="361950" y="2400300"/>
            <a:ext cx="14678154" cy="11315700"/>
          </a:xfrm>
          <a:prstGeom prst="rect">
            <a:avLst/>
          </a:prstGeom>
        </p:spPr>
        <p:txBody>
          <a:bodyPr/>
          <a:lstStyle/>
          <a:p>
            <a:pPr>
              <a:spcBef>
                <a:spcPts val="4700"/>
              </a:spcBef>
              <a:buBlip>
                <a:blip r:embed="rId3"/>
              </a:buBlip>
            </a:pPr>
            <a:r>
              <a:t>Even a simple program can be "inefficient".</a:t>
            </a:r>
          </a:p>
          <a:p>
            <a:pPr>
              <a:spcBef>
                <a:spcPts val="4700"/>
              </a:spcBef>
              <a:buBlip>
                <a:blip r:embed="rId3"/>
              </a:buBlip>
            </a:pPr>
            <a:r>
              <a:t>What is an efficient algorithm?</a:t>
            </a:r>
          </a:p>
          <a:p>
            <a:pPr marL="1465384" lvl="2" indent="-703384">
              <a:spcBef>
                <a:spcPts val="4700"/>
              </a:spcBef>
              <a:buBlip>
                <a:blip r:embed="rId3"/>
              </a:buBlip>
              <a:defRPr sz="4800"/>
            </a:pPr>
            <a:r>
              <a:t>Algorithms take time to execute</a:t>
            </a:r>
          </a:p>
          <a:p>
            <a:pPr marL="1465384" lvl="2" indent="-703384">
              <a:spcBef>
                <a:spcPts val="4700"/>
              </a:spcBef>
              <a:buBlip>
                <a:blip r:embed="rId3"/>
              </a:buBlip>
              <a:defRPr sz="4800"/>
            </a:pPr>
            <a:r>
              <a:t>Algorithms need storage for data and variables</a:t>
            </a:r>
          </a:p>
          <a:p>
            <a:pPr>
              <a:spcBef>
                <a:spcPts val="4700"/>
              </a:spcBef>
              <a:buBlip>
                <a:blip r:embed="rId3"/>
              </a:buBlip>
            </a:pPr>
            <a:r>
              <a:t>Complexity</a:t>
            </a:r>
          </a:p>
          <a:p>
            <a:pPr marL="1465384" lvl="2" indent="-703384">
              <a:spcBef>
                <a:spcPts val="4700"/>
              </a:spcBef>
              <a:buBlip>
                <a:blip r:embed="rId3"/>
              </a:buBlip>
              <a:defRPr sz="4800"/>
            </a:pPr>
            <a:r>
              <a:t>Time and storage requirements of an algorithm</a:t>
            </a:r>
          </a:p>
          <a:p>
            <a:pPr>
              <a:spcBef>
                <a:spcPts val="4700"/>
              </a:spcBef>
              <a:buBlip>
                <a:blip r:embed="rId3"/>
              </a:buBlip>
            </a:pPr>
            <a:r>
              <a:t>Analysis of algorithms</a:t>
            </a:r>
          </a:p>
          <a:p>
            <a:pPr marL="1465384" lvl="2" indent="-703384">
              <a:spcBef>
                <a:spcPts val="4700"/>
              </a:spcBef>
              <a:buBlip>
                <a:blip r:embed="rId3"/>
              </a:buBlip>
              <a:defRPr sz="4800"/>
            </a:pPr>
            <a:r>
              <a:t>Measuring of the complexity of an algorithm</a:t>
            </a:r>
          </a:p>
        </p:txBody>
      </p:sp>
      <p:pic>
        <p:nvPicPr>
          <p:cNvPr id="121" name="Image Gallery" descr="Image Gallery"/>
          <p:cNvPicPr>
            <a:picLocks noChangeAspect="1"/>
          </p:cNvPicPr>
          <p:nvPr/>
        </p:nvPicPr>
        <p:blipFill>
          <a:blip r:embed="rId4"/>
          <a:srcRect/>
          <a:stretch>
            <a:fillRect/>
          </a:stretch>
        </p:blipFill>
        <p:spPr>
          <a:xfrm>
            <a:off x="17166466" y="3993289"/>
            <a:ext cx="2911458" cy="406486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19"/>
                                        </p:tgtEl>
                                        <p:attrNameLst>
                                          <p:attrName>style.visibility</p:attrName>
                                        </p:attrNameLst>
                                      </p:cBhvr>
                                      <p:to>
                                        <p:strVal val="visible"/>
                                      </p:to>
                                    </p:set>
                                    <p:anim calcmode="lin" valueType="num">
                                      <p:cBhvr>
                                        <p:cTn id="7" dur="1000" fill="hold"/>
                                        <p:tgtEl>
                                          <p:spTgt spid="119"/>
                                        </p:tgtEl>
                                        <p:attrNameLst>
                                          <p:attrName>ppt_w</p:attrName>
                                        </p:attrNameLst>
                                      </p:cBhvr>
                                      <p:tavLst>
                                        <p:tav tm="0">
                                          <p:val>
                                            <p:strVal val="4*#ppt_w"/>
                                          </p:val>
                                        </p:tav>
                                        <p:tav tm="100000">
                                          <p:val>
                                            <p:strVal val="#ppt_w"/>
                                          </p:val>
                                        </p:tav>
                                      </p:tavLst>
                                    </p:anim>
                                    <p:anim calcmode="lin" valueType="num">
                                      <p:cBhvr>
                                        <p:cTn id="8" dur="1000" fill="hold"/>
                                        <p:tgtEl>
                                          <p:spTgt spid="119"/>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 presetClass="entr" presetSubtype="8" fill="hold" grpId="0" nodeType="afterEffect">
                                  <p:stCondLst>
                                    <p:cond delay="0"/>
                                  </p:stCondLst>
                                  <p:iterate>
                                    <p:tmAbs val="0"/>
                                  </p:iterate>
                                  <p:childTnLst>
                                    <p:set>
                                      <p:cBhvr>
                                        <p:cTn id="11" fill="hold"/>
                                        <p:tgtEl>
                                          <p:spTgt spid="121"/>
                                        </p:tgtEl>
                                        <p:attrNameLst>
                                          <p:attrName>style.visibility</p:attrName>
                                        </p:attrNameLst>
                                      </p:cBhvr>
                                      <p:to>
                                        <p:strVal val="visible"/>
                                      </p:to>
                                    </p:set>
                                    <p:anim calcmode="lin" valueType="num">
                                      <p:cBhvr>
                                        <p:cTn id="12" dur="1000" fill="hold"/>
                                        <p:tgtEl>
                                          <p:spTgt spid="121"/>
                                        </p:tgtEl>
                                        <p:attrNameLst>
                                          <p:attrName>ppt_x</p:attrName>
                                        </p:attrNameLst>
                                      </p:cBhvr>
                                      <p:tavLst>
                                        <p:tav tm="0">
                                          <p:val>
                                            <p:strVal val="0-#ppt_w/2"/>
                                          </p:val>
                                        </p:tav>
                                        <p:tav tm="100000">
                                          <p:val>
                                            <p:strVal val="#ppt_x"/>
                                          </p:val>
                                        </p:tav>
                                      </p:tavLst>
                                    </p:anim>
                                    <p:anim calcmode="lin" valueType="num">
                                      <p:cBhvr>
                                        <p:cTn id="13" dur="1000" fill="hold"/>
                                        <p:tgtEl>
                                          <p:spTgt spid="121"/>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10" presetClass="entr" fill="hold" grpId="0" nodeType="afterEffect">
                                  <p:stCondLst>
                                    <p:cond delay="0"/>
                                  </p:stCondLst>
                                  <p:iterate>
                                    <p:tmAbs val="0"/>
                                  </p:iterate>
                                  <p:childTnLst>
                                    <p:set>
                                      <p:cBhvr>
                                        <p:cTn id="16" fill="hold"/>
                                        <p:tgtEl>
                                          <p:spTgt spid="120">
                                            <p:bg/>
                                          </p:spTgt>
                                        </p:tgtEl>
                                        <p:attrNameLst>
                                          <p:attrName>style.visibility</p:attrName>
                                        </p:attrNameLst>
                                      </p:cBhvr>
                                      <p:to>
                                        <p:strVal val="visible"/>
                                      </p:to>
                                    </p:set>
                                    <p:animEffect transition="in" filter="fade">
                                      <p:cBhvr>
                                        <p:cTn id="17" dur="500"/>
                                        <p:tgtEl>
                                          <p:spTgt spid="120">
                                            <p:bg/>
                                          </p:spTgt>
                                        </p:tgtEl>
                                      </p:cBhvr>
                                    </p:animEffect>
                                  </p:childTnLst>
                                </p:cTn>
                              </p:par>
                              <p:par>
                                <p:cTn id="18" presetID="10" presetClass="entr" presetSubtype="0" fill="hold" grpId="0" nodeType="withEffect">
                                  <p:stCondLst>
                                    <p:cond delay="0"/>
                                  </p:stCondLst>
                                  <p:iterate>
                                    <p:tmAbs val="0"/>
                                  </p:iterate>
                                  <p:childTnLst>
                                    <p:set>
                                      <p:cBhvr>
                                        <p:cTn id="19" fill="hold"/>
                                        <p:tgtEl>
                                          <p:spTgt spid="120">
                                            <p:txEl>
                                              <p:pRg st="0" end="0"/>
                                            </p:txEl>
                                          </p:spTgt>
                                        </p:tgtEl>
                                        <p:attrNameLst>
                                          <p:attrName>style.visibility</p:attrName>
                                        </p:attrNameLst>
                                      </p:cBhvr>
                                      <p:to>
                                        <p:strVal val="visible"/>
                                      </p:to>
                                    </p:set>
                                    <p:animEffect transition="in" filter="fade">
                                      <p:cBhvr>
                                        <p:cTn id="20" dur="500"/>
                                        <p:tgtEl>
                                          <p:spTgt spid="120">
                                            <p:txEl>
                                              <p:pRg st="0" end="0"/>
                                            </p:txEl>
                                          </p:spTgt>
                                        </p:tgtEl>
                                      </p:cBhvr>
                                    </p:animEffect>
                                  </p:childTnLst>
                                </p:cTn>
                              </p:par>
                            </p:childTnLst>
                          </p:cTn>
                        </p:par>
                        <p:par>
                          <p:cTn id="21" fill="hold">
                            <p:stCondLst>
                              <p:cond delay="2500"/>
                            </p:stCondLst>
                            <p:childTnLst>
                              <p:par>
                                <p:cTn id="22" presetID="10" presetClass="entr" fill="hold" grpId="0" nodeType="afterEffect">
                                  <p:stCondLst>
                                    <p:cond delay="0"/>
                                  </p:stCondLst>
                                  <p:iterate>
                                    <p:tmAbs val="0"/>
                                  </p:iterate>
                                  <p:childTnLst>
                                    <p:set>
                                      <p:cBhvr>
                                        <p:cTn id="23" fill="hold"/>
                                        <p:tgtEl>
                                          <p:spTgt spid="120">
                                            <p:txEl>
                                              <p:pRg st="1" end="1"/>
                                            </p:txEl>
                                          </p:spTgt>
                                        </p:tgtEl>
                                        <p:attrNameLst>
                                          <p:attrName>style.visibility</p:attrName>
                                        </p:attrNameLst>
                                      </p:cBhvr>
                                      <p:to>
                                        <p:strVal val="visible"/>
                                      </p:to>
                                    </p:set>
                                    <p:animEffect transition="in" filter="fade">
                                      <p:cBhvr>
                                        <p:cTn id="24" dur="500"/>
                                        <p:tgtEl>
                                          <p:spTgt spid="120">
                                            <p:txEl>
                                              <p:pRg st="1" end="1"/>
                                            </p:txEl>
                                          </p:spTgt>
                                        </p:tgtEl>
                                      </p:cBhvr>
                                    </p:animEffect>
                                  </p:childTnLst>
                                </p:cTn>
                              </p:par>
                            </p:childTnLst>
                          </p:cTn>
                        </p:par>
                        <p:par>
                          <p:cTn id="25" fill="hold">
                            <p:stCondLst>
                              <p:cond delay="3000"/>
                            </p:stCondLst>
                            <p:childTnLst>
                              <p:par>
                                <p:cTn id="26" presetID="10" presetClass="entr" fill="hold" grpId="0" nodeType="afterEffect">
                                  <p:stCondLst>
                                    <p:cond delay="0"/>
                                  </p:stCondLst>
                                  <p:iterate>
                                    <p:tmAbs val="0"/>
                                  </p:iterate>
                                  <p:childTnLst>
                                    <p:set>
                                      <p:cBhvr>
                                        <p:cTn id="27" fill="hold"/>
                                        <p:tgtEl>
                                          <p:spTgt spid="120">
                                            <p:txEl>
                                              <p:pRg st="2" end="2"/>
                                            </p:txEl>
                                          </p:spTgt>
                                        </p:tgtEl>
                                        <p:attrNameLst>
                                          <p:attrName>style.visibility</p:attrName>
                                        </p:attrNameLst>
                                      </p:cBhvr>
                                      <p:to>
                                        <p:strVal val="visible"/>
                                      </p:to>
                                    </p:set>
                                    <p:animEffect transition="in" filter="fade">
                                      <p:cBhvr>
                                        <p:cTn id="28" dur="500"/>
                                        <p:tgtEl>
                                          <p:spTgt spid="120">
                                            <p:txEl>
                                              <p:pRg st="2" end="2"/>
                                            </p:txEl>
                                          </p:spTgt>
                                        </p:tgtEl>
                                      </p:cBhvr>
                                    </p:animEffect>
                                  </p:childTnLst>
                                </p:cTn>
                              </p:par>
                            </p:childTnLst>
                          </p:cTn>
                        </p:par>
                        <p:par>
                          <p:cTn id="29" fill="hold">
                            <p:stCondLst>
                              <p:cond delay="3500"/>
                            </p:stCondLst>
                            <p:childTnLst>
                              <p:par>
                                <p:cTn id="30" presetID="10" presetClass="entr" fill="hold" grpId="0" nodeType="afterEffect">
                                  <p:stCondLst>
                                    <p:cond delay="0"/>
                                  </p:stCondLst>
                                  <p:iterate>
                                    <p:tmAbs val="0"/>
                                  </p:iterate>
                                  <p:childTnLst>
                                    <p:set>
                                      <p:cBhvr>
                                        <p:cTn id="31" fill="hold"/>
                                        <p:tgtEl>
                                          <p:spTgt spid="120">
                                            <p:txEl>
                                              <p:pRg st="3" end="3"/>
                                            </p:txEl>
                                          </p:spTgt>
                                        </p:tgtEl>
                                        <p:attrNameLst>
                                          <p:attrName>style.visibility</p:attrName>
                                        </p:attrNameLst>
                                      </p:cBhvr>
                                      <p:to>
                                        <p:strVal val="visible"/>
                                      </p:to>
                                    </p:set>
                                    <p:animEffect transition="in" filter="fade">
                                      <p:cBhvr>
                                        <p:cTn id="32" dur="500"/>
                                        <p:tgtEl>
                                          <p:spTgt spid="120">
                                            <p:txEl>
                                              <p:pRg st="3" end="3"/>
                                            </p:txEl>
                                          </p:spTgt>
                                        </p:tgtEl>
                                      </p:cBhvr>
                                    </p:animEffect>
                                  </p:childTnLst>
                                </p:cTn>
                              </p:par>
                            </p:childTnLst>
                          </p:cTn>
                        </p:par>
                        <p:par>
                          <p:cTn id="33" fill="hold">
                            <p:stCondLst>
                              <p:cond delay="4000"/>
                            </p:stCondLst>
                            <p:childTnLst>
                              <p:par>
                                <p:cTn id="34" presetID="10" presetClass="entr" fill="hold" grpId="0" nodeType="afterEffect">
                                  <p:stCondLst>
                                    <p:cond delay="0"/>
                                  </p:stCondLst>
                                  <p:iterate>
                                    <p:tmAbs val="0"/>
                                  </p:iterate>
                                  <p:childTnLst>
                                    <p:set>
                                      <p:cBhvr>
                                        <p:cTn id="35" fill="hold"/>
                                        <p:tgtEl>
                                          <p:spTgt spid="120">
                                            <p:txEl>
                                              <p:pRg st="4" end="4"/>
                                            </p:txEl>
                                          </p:spTgt>
                                        </p:tgtEl>
                                        <p:attrNameLst>
                                          <p:attrName>style.visibility</p:attrName>
                                        </p:attrNameLst>
                                      </p:cBhvr>
                                      <p:to>
                                        <p:strVal val="visible"/>
                                      </p:to>
                                    </p:set>
                                    <p:animEffect transition="in" filter="fade">
                                      <p:cBhvr>
                                        <p:cTn id="36" dur="500"/>
                                        <p:tgtEl>
                                          <p:spTgt spid="120">
                                            <p:txEl>
                                              <p:pRg st="4" end="4"/>
                                            </p:txEl>
                                          </p:spTgt>
                                        </p:tgtEl>
                                      </p:cBhvr>
                                    </p:animEffect>
                                  </p:childTnLst>
                                </p:cTn>
                              </p:par>
                            </p:childTnLst>
                          </p:cTn>
                        </p:par>
                        <p:par>
                          <p:cTn id="37" fill="hold">
                            <p:stCondLst>
                              <p:cond delay="4500"/>
                            </p:stCondLst>
                            <p:childTnLst>
                              <p:par>
                                <p:cTn id="38" presetID="10" presetClass="entr" fill="hold" grpId="0" nodeType="afterEffect">
                                  <p:stCondLst>
                                    <p:cond delay="0"/>
                                  </p:stCondLst>
                                  <p:iterate>
                                    <p:tmAbs val="0"/>
                                  </p:iterate>
                                  <p:childTnLst>
                                    <p:set>
                                      <p:cBhvr>
                                        <p:cTn id="39" fill="hold"/>
                                        <p:tgtEl>
                                          <p:spTgt spid="120">
                                            <p:txEl>
                                              <p:pRg st="5" end="5"/>
                                            </p:txEl>
                                          </p:spTgt>
                                        </p:tgtEl>
                                        <p:attrNameLst>
                                          <p:attrName>style.visibility</p:attrName>
                                        </p:attrNameLst>
                                      </p:cBhvr>
                                      <p:to>
                                        <p:strVal val="visible"/>
                                      </p:to>
                                    </p:set>
                                    <p:animEffect transition="in" filter="fade">
                                      <p:cBhvr>
                                        <p:cTn id="40" dur="500"/>
                                        <p:tgtEl>
                                          <p:spTgt spid="120">
                                            <p:txEl>
                                              <p:pRg st="5" end="5"/>
                                            </p:txEl>
                                          </p:spTgt>
                                        </p:tgtEl>
                                      </p:cBhvr>
                                    </p:animEffect>
                                  </p:childTnLst>
                                </p:cTn>
                              </p:par>
                            </p:childTnLst>
                          </p:cTn>
                        </p:par>
                        <p:par>
                          <p:cTn id="41" fill="hold">
                            <p:stCondLst>
                              <p:cond delay="5000"/>
                            </p:stCondLst>
                            <p:childTnLst>
                              <p:par>
                                <p:cTn id="42" presetID="10" presetClass="entr" fill="hold" grpId="0" nodeType="afterEffect">
                                  <p:stCondLst>
                                    <p:cond delay="0"/>
                                  </p:stCondLst>
                                  <p:iterate>
                                    <p:tmAbs val="0"/>
                                  </p:iterate>
                                  <p:childTnLst>
                                    <p:set>
                                      <p:cBhvr>
                                        <p:cTn id="43" fill="hold"/>
                                        <p:tgtEl>
                                          <p:spTgt spid="120">
                                            <p:txEl>
                                              <p:pRg st="6" end="6"/>
                                            </p:txEl>
                                          </p:spTgt>
                                        </p:tgtEl>
                                        <p:attrNameLst>
                                          <p:attrName>style.visibility</p:attrName>
                                        </p:attrNameLst>
                                      </p:cBhvr>
                                      <p:to>
                                        <p:strVal val="visible"/>
                                      </p:to>
                                    </p:set>
                                    <p:animEffect transition="in" filter="fade">
                                      <p:cBhvr>
                                        <p:cTn id="44" dur="500"/>
                                        <p:tgtEl>
                                          <p:spTgt spid="120">
                                            <p:txEl>
                                              <p:pRg st="6" end="6"/>
                                            </p:txEl>
                                          </p:spTgt>
                                        </p:tgtEl>
                                      </p:cBhvr>
                                    </p:animEffect>
                                  </p:childTnLst>
                                </p:cTn>
                              </p:par>
                            </p:childTnLst>
                          </p:cTn>
                        </p:par>
                        <p:par>
                          <p:cTn id="45" fill="hold">
                            <p:stCondLst>
                              <p:cond delay="5500"/>
                            </p:stCondLst>
                            <p:childTnLst>
                              <p:par>
                                <p:cTn id="46" presetID="10" presetClass="entr" fill="hold" grpId="0" nodeType="afterEffect">
                                  <p:stCondLst>
                                    <p:cond delay="0"/>
                                  </p:stCondLst>
                                  <p:iterate>
                                    <p:tmAbs val="0"/>
                                  </p:iterate>
                                  <p:childTnLst>
                                    <p:set>
                                      <p:cBhvr>
                                        <p:cTn id="47" fill="hold"/>
                                        <p:tgtEl>
                                          <p:spTgt spid="120">
                                            <p:txEl>
                                              <p:pRg st="7" end="7"/>
                                            </p:txEl>
                                          </p:spTgt>
                                        </p:tgtEl>
                                        <p:attrNameLst>
                                          <p:attrName>style.visibility</p:attrName>
                                        </p:attrNameLst>
                                      </p:cBhvr>
                                      <p:to>
                                        <p:strVal val="visible"/>
                                      </p:to>
                                    </p:set>
                                    <p:animEffect transition="in" filter="fade">
                                      <p:cBhvr>
                                        <p:cTn id="48" dur="500"/>
                                        <p:tgtEl>
                                          <p:spTgt spid="1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advAuto="0"/>
      <p:bldP spid="120" grpId="0" build="p" bldLvl="5" animBg="1" advAuto="0"/>
      <p:bldP spid="121"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ADT Bag Interface"/>
          <p:cNvSpPr txBox="1">
            <a:spLocks noGrp="1"/>
          </p:cNvSpPr>
          <p:nvPr>
            <p:ph type="title"/>
          </p:nvPr>
        </p:nvSpPr>
        <p:spPr>
          <a:prstGeom prst="rect">
            <a:avLst/>
          </a:prstGeom>
        </p:spPr>
        <p:txBody>
          <a:bodyPr/>
          <a:lstStyle/>
          <a:p>
            <a:r>
              <a:t>ADT Bag Interface</a:t>
            </a:r>
          </a:p>
        </p:txBody>
      </p:sp>
      <p:sp>
        <p:nvSpPr>
          <p:cNvPr id="403" name="Rectangle"/>
          <p:cNvSpPr/>
          <p:nvPr/>
        </p:nvSpPr>
        <p:spPr>
          <a:xfrm>
            <a:off x="152400" y="3009900"/>
            <a:ext cx="10610850" cy="9182100"/>
          </a:xfrm>
          <a:prstGeom prst="rect">
            <a:avLst/>
          </a:prstGeom>
          <a:solidFill>
            <a:srgbClr val="E5E6E1"/>
          </a:solidFill>
          <a:ln w="50800">
            <a:solidFill>
              <a:srgbClr val="941100"/>
            </a:solidFill>
            <a:miter lim="400000"/>
          </a:ln>
          <a:effectLst>
            <a:outerShdw blurRad="571500" dir="1980000" rotWithShape="0">
              <a:srgbClr val="000000"/>
            </a:outerShdw>
          </a:effectLst>
        </p:spPr>
        <p:txBody>
          <a:bodyPr lIns="76200" tIns="76200" rIns="76200" bIns="76200" anchor="ctr"/>
          <a:lstStyle/>
          <a:p>
            <a:pPr defTabSz="876300">
              <a:defRPr sz="3000">
                <a:solidFill>
                  <a:srgbClr val="FFFFFF"/>
                </a:solidFill>
                <a:effectLst>
                  <a:outerShdw blurRad="38100" dist="12700" dir="5400000" rotWithShape="0">
                    <a:srgbClr val="000000">
                      <a:alpha val="50000"/>
                    </a:srgbClr>
                  </a:outerShdw>
                </a:effectLst>
              </a:defRPr>
            </a:pPr>
            <a:endParaRPr/>
          </a:p>
        </p:txBody>
      </p:sp>
      <p:sp>
        <p:nvSpPr>
          <p:cNvPr id="404" name="template&lt;class ItemType&gt;…"/>
          <p:cNvSpPr/>
          <p:nvPr/>
        </p:nvSpPr>
        <p:spPr>
          <a:xfrm>
            <a:off x="247650" y="3086100"/>
            <a:ext cx="10382250" cy="872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685800">
              <a:spcBef>
                <a:spcPts val="1500"/>
              </a:spcBef>
              <a:tabLst>
                <a:tab pos="368300" algn="l"/>
              </a:tabLst>
              <a:defRPr sz="24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685800">
              <a:spcBef>
                <a:spcPts val="1500"/>
              </a:spcBef>
              <a:tabLst>
                <a:tab pos="368300" algn="l"/>
              </a:tabLst>
              <a:defRPr sz="2400" b="1">
                <a:latin typeface="Menlo Regular"/>
                <a:ea typeface="Menlo Regular"/>
                <a:cs typeface="Menlo Regular"/>
                <a:sym typeface="Menlo Regular"/>
              </a:defRPr>
            </a:pPr>
            <a:r>
              <a:rPr>
                <a:solidFill>
                  <a:srgbClr val="BB2CA2"/>
                </a:solidFill>
              </a:rPr>
              <a:t>class</a:t>
            </a:r>
            <a:r>
              <a:t> BagInterface </a:t>
            </a:r>
          </a:p>
          <a:p>
            <a:pPr algn="l" defTabSz="685800">
              <a:spcBef>
                <a:spcPts val="1500"/>
              </a:spcBef>
              <a:tabLst>
                <a:tab pos="368300" algn="l"/>
              </a:tabLst>
              <a:defRPr sz="2400" b="1">
                <a:latin typeface="Menlo Regular"/>
                <a:ea typeface="Menlo Regular"/>
                <a:cs typeface="Menlo Regular"/>
                <a:sym typeface="Menlo Regular"/>
              </a:defRPr>
            </a:pPr>
            <a:r>
              <a:t>{</a:t>
            </a:r>
          </a:p>
          <a:p>
            <a:pPr algn="l" defTabSz="685800">
              <a:spcBef>
                <a:spcPts val="1500"/>
              </a:spcBef>
              <a:tabLst>
                <a:tab pos="368300" algn="l"/>
              </a:tabLst>
              <a:defRPr sz="2400" b="1">
                <a:solidFill>
                  <a:srgbClr val="BB2CA2"/>
                </a:solidFill>
                <a:latin typeface="Menlo Regular"/>
                <a:ea typeface="Menlo Regular"/>
                <a:cs typeface="Menlo Regular"/>
                <a:sym typeface="Menlo Regular"/>
              </a:defRPr>
            </a:pPr>
            <a:r>
              <a:t>public</a:t>
            </a:r>
            <a:r>
              <a:rPr>
                <a:solidFill>
                  <a:srgbClr val="000000"/>
                </a:solidFill>
              </a:rPr>
              <a:t>:</a:t>
            </a:r>
          </a:p>
          <a:p>
            <a:pPr algn="l" defTabSz="685800">
              <a:spcBef>
                <a:spcPts val="1500"/>
              </a:spcBef>
              <a:tabLst>
                <a:tab pos="368300" algn="l"/>
              </a:tabLst>
              <a:defRPr sz="2400" b="1">
                <a:latin typeface="Menlo Regular"/>
                <a:ea typeface="Menlo Regular"/>
                <a:cs typeface="Menlo Regular"/>
                <a:sym typeface="Menlo Regular"/>
              </a:defRPr>
            </a:pPr>
            <a:r>
              <a:t> </a:t>
            </a:r>
            <a:r>
              <a:rPr>
                <a:solidFill>
                  <a:srgbClr val="BB2CA2"/>
                </a:solidFill>
              </a:rPr>
              <a:t>virtual</a:t>
            </a:r>
            <a:r>
              <a:t> </a:t>
            </a:r>
            <a:r>
              <a:rPr>
                <a:solidFill>
                  <a:srgbClr val="BB2CA2"/>
                </a:solidFill>
              </a:rPr>
              <a:t>int</a:t>
            </a:r>
            <a:r>
              <a:t> getCurrentSize() </a:t>
            </a:r>
            <a:r>
              <a:rPr>
                <a:solidFill>
                  <a:srgbClr val="BB2CA2"/>
                </a:solidFill>
              </a:rPr>
              <a:t>const</a:t>
            </a:r>
            <a:r>
              <a:t> = </a:t>
            </a:r>
            <a:r>
              <a:rPr>
                <a:solidFill>
                  <a:srgbClr val="272AD8"/>
                </a:solidFill>
              </a:rPr>
              <a:t>0</a:t>
            </a:r>
            <a:r>
              <a:t>;</a:t>
            </a:r>
          </a:p>
          <a:p>
            <a:pPr algn="l" defTabSz="685800">
              <a:spcBef>
                <a:spcPts val="1500"/>
              </a:spcBef>
              <a:tabLst>
                <a:tab pos="368300" algn="l"/>
              </a:tabLst>
              <a:defRPr sz="2400" b="1">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isEmpty() </a:t>
            </a:r>
            <a:r>
              <a:rPr>
                <a:solidFill>
                  <a:srgbClr val="BB2CA2"/>
                </a:solidFill>
              </a:rPr>
              <a:t>const</a:t>
            </a:r>
            <a:r>
              <a:t> = </a:t>
            </a:r>
            <a:r>
              <a:rPr>
                <a:solidFill>
                  <a:srgbClr val="272AD8"/>
                </a:solidFill>
              </a:rPr>
              <a:t>0</a:t>
            </a:r>
            <a:r>
              <a:t>;</a:t>
            </a:r>
          </a:p>
          <a:p>
            <a:pPr algn="l" defTabSz="685800">
              <a:spcBef>
                <a:spcPts val="1500"/>
              </a:spcBef>
              <a:tabLst>
                <a:tab pos="368300" algn="l"/>
              </a:tabLst>
              <a:defRPr sz="2400" b="1">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add(</a:t>
            </a:r>
            <a:r>
              <a:rPr>
                <a:solidFill>
                  <a:srgbClr val="BB2CA2"/>
                </a:solidFill>
              </a:rPr>
              <a:t>const</a:t>
            </a:r>
            <a:r>
              <a:t> ItemType&amp; newEntry) = </a:t>
            </a:r>
            <a:r>
              <a:rPr>
                <a:solidFill>
                  <a:srgbClr val="272AD8"/>
                </a:solidFill>
              </a:rPr>
              <a:t>0</a:t>
            </a:r>
            <a:r>
              <a:t>;</a:t>
            </a:r>
          </a:p>
          <a:p>
            <a:pPr algn="l" defTabSz="685800">
              <a:spcBef>
                <a:spcPts val="1500"/>
              </a:spcBef>
              <a:tabLst>
                <a:tab pos="368300" algn="l"/>
              </a:tabLst>
              <a:defRPr sz="2400" b="1">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remove(</a:t>
            </a:r>
            <a:r>
              <a:rPr>
                <a:solidFill>
                  <a:srgbClr val="BB2CA2"/>
                </a:solidFill>
              </a:rPr>
              <a:t>const</a:t>
            </a:r>
            <a:r>
              <a:t> ItemType&amp; target) = </a:t>
            </a:r>
            <a:r>
              <a:rPr>
                <a:solidFill>
                  <a:srgbClr val="272AD8"/>
                </a:solidFill>
              </a:rPr>
              <a:t>0</a:t>
            </a:r>
            <a:r>
              <a:t>;</a:t>
            </a:r>
          </a:p>
          <a:p>
            <a:pPr algn="l" defTabSz="685800">
              <a:spcBef>
                <a:spcPts val="1500"/>
              </a:spcBef>
              <a:tabLst>
                <a:tab pos="368300" algn="l"/>
              </a:tabLst>
              <a:defRPr sz="2400" b="1">
                <a:latin typeface="Menlo Regular"/>
                <a:ea typeface="Menlo Regular"/>
                <a:cs typeface="Menlo Regular"/>
                <a:sym typeface="Menlo Regular"/>
              </a:defRPr>
            </a:pPr>
            <a:r>
              <a:t> </a:t>
            </a:r>
            <a:r>
              <a:rPr>
                <a:solidFill>
                  <a:srgbClr val="BB2CA2"/>
                </a:solidFill>
              </a:rPr>
              <a:t>virtual</a:t>
            </a:r>
            <a:r>
              <a:t> </a:t>
            </a:r>
            <a:r>
              <a:rPr>
                <a:solidFill>
                  <a:srgbClr val="BB2CA2"/>
                </a:solidFill>
              </a:rPr>
              <a:t>void</a:t>
            </a:r>
            <a:r>
              <a:t> clear() = </a:t>
            </a:r>
            <a:r>
              <a:rPr>
                <a:solidFill>
                  <a:srgbClr val="272AD8"/>
                </a:solidFill>
              </a:rPr>
              <a:t>0</a:t>
            </a:r>
            <a:r>
              <a:t>;</a:t>
            </a:r>
          </a:p>
          <a:p>
            <a:pPr algn="l" defTabSz="685800">
              <a:spcBef>
                <a:spcPts val="1500"/>
              </a:spcBef>
              <a:tabLst>
                <a:tab pos="368300" algn="l"/>
              </a:tabLst>
              <a:defRPr sz="2400" b="1">
                <a:latin typeface="Menlo Regular"/>
                <a:ea typeface="Menlo Regular"/>
                <a:cs typeface="Menlo Regular"/>
                <a:sym typeface="Menlo Regular"/>
              </a:defRPr>
            </a:pPr>
            <a:r>
              <a:t> </a:t>
            </a:r>
            <a:r>
              <a:rPr>
                <a:solidFill>
                  <a:srgbClr val="BB2CA2"/>
                </a:solidFill>
              </a:rPr>
              <a:t>virtual</a:t>
            </a:r>
            <a:r>
              <a:t> </a:t>
            </a:r>
            <a:r>
              <a:rPr>
                <a:solidFill>
                  <a:srgbClr val="BB2CA2"/>
                </a:solidFill>
              </a:rPr>
              <a:t>int</a:t>
            </a:r>
            <a:r>
              <a:t> getFrequencyOf(</a:t>
            </a:r>
            <a:r>
              <a:rPr>
                <a:solidFill>
                  <a:srgbClr val="BB2CA2"/>
                </a:solidFill>
              </a:rPr>
              <a:t>const</a:t>
            </a:r>
            <a:r>
              <a:t> </a:t>
            </a:r>
          </a:p>
          <a:p>
            <a:pPr algn="l" defTabSz="685800">
              <a:tabLst>
                <a:tab pos="368300" algn="l"/>
              </a:tabLst>
              <a:defRPr sz="2400" b="1">
                <a:latin typeface="Menlo Regular"/>
                <a:ea typeface="Menlo Regular"/>
                <a:cs typeface="Menlo Regular"/>
                <a:sym typeface="Menlo Regular"/>
              </a:defRPr>
            </a:pPr>
            <a:r>
              <a:t>						ItemType&amp; target) </a:t>
            </a:r>
            <a:r>
              <a:rPr>
                <a:solidFill>
                  <a:srgbClr val="BB2CA2"/>
                </a:solidFill>
              </a:rPr>
              <a:t>const</a:t>
            </a:r>
            <a:r>
              <a:t> = </a:t>
            </a:r>
            <a:r>
              <a:rPr>
                <a:solidFill>
                  <a:srgbClr val="272AD8"/>
                </a:solidFill>
              </a:rPr>
              <a:t>0</a:t>
            </a:r>
            <a:r>
              <a:t>;</a:t>
            </a:r>
          </a:p>
          <a:p>
            <a:pPr algn="l" defTabSz="685800">
              <a:spcBef>
                <a:spcPts val="1500"/>
              </a:spcBef>
              <a:tabLst>
                <a:tab pos="368300" algn="l"/>
              </a:tabLst>
              <a:defRPr sz="2400" b="1">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contains(</a:t>
            </a:r>
            <a:r>
              <a:rPr>
                <a:solidFill>
                  <a:srgbClr val="BB2CA2"/>
                </a:solidFill>
              </a:rPr>
              <a:t>const</a:t>
            </a:r>
            <a:r>
              <a:t> </a:t>
            </a:r>
          </a:p>
          <a:p>
            <a:pPr lvl="6" indent="2743200" algn="l" defTabSz="685800">
              <a:tabLst>
                <a:tab pos="368300" algn="l"/>
              </a:tabLst>
              <a:defRPr sz="2400" b="1">
                <a:latin typeface="Menlo Regular"/>
                <a:ea typeface="Menlo Regular"/>
                <a:cs typeface="Menlo Regular"/>
                <a:sym typeface="Menlo Regular"/>
              </a:defRPr>
            </a:pPr>
            <a:r>
              <a:t>ItemType&amp; anEntry) </a:t>
            </a:r>
            <a:r>
              <a:rPr>
                <a:solidFill>
                  <a:srgbClr val="BB2CA2"/>
                </a:solidFill>
              </a:rPr>
              <a:t>const</a:t>
            </a:r>
            <a:r>
              <a:t> = </a:t>
            </a:r>
            <a:r>
              <a:rPr>
                <a:solidFill>
                  <a:srgbClr val="272AD8"/>
                </a:solidFill>
              </a:rPr>
              <a:t>0</a:t>
            </a:r>
            <a:r>
              <a:t>;</a:t>
            </a:r>
          </a:p>
          <a:p>
            <a:pPr algn="l" defTabSz="685800">
              <a:spcBef>
                <a:spcPts val="1500"/>
              </a:spcBef>
              <a:tabLst>
                <a:tab pos="368300" algn="l"/>
              </a:tabLst>
              <a:defRPr sz="2400" b="1">
                <a:latin typeface="Menlo Regular"/>
                <a:ea typeface="Menlo Regular"/>
                <a:cs typeface="Menlo Regular"/>
                <a:sym typeface="Menlo Regular"/>
              </a:defRPr>
            </a:pPr>
            <a:r>
              <a:t> </a:t>
            </a:r>
            <a:r>
              <a:rPr>
                <a:solidFill>
                  <a:srgbClr val="BB2CA2"/>
                </a:solidFill>
              </a:rPr>
              <a:t>virtual</a:t>
            </a:r>
            <a:r>
              <a:t> </a:t>
            </a:r>
            <a:r>
              <a:rPr>
                <a:solidFill>
                  <a:srgbClr val="0433FF"/>
                </a:solidFill>
              </a:rPr>
              <a:t>std::vector</a:t>
            </a:r>
            <a:r>
              <a:t>&lt;ItemType&gt; toVector() </a:t>
            </a:r>
            <a:r>
              <a:rPr>
                <a:solidFill>
                  <a:srgbClr val="BB2CA2"/>
                </a:solidFill>
              </a:rPr>
              <a:t>const</a:t>
            </a:r>
            <a:r>
              <a:t> = </a:t>
            </a:r>
            <a:r>
              <a:rPr>
                <a:solidFill>
                  <a:srgbClr val="272AD8"/>
                </a:solidFill>
              </a:rPr>
              <a:t>0</a:t>
            </a:r>
            <a:r>
              <a:t>;</a:t>
            </a:r>
          </a:p>
          <a:p>
            <a:pPr algn="l" defTabSz="685800">
              <a:spcBef>
                <a:spcPts val="1500"/>
              </a:spcBef>
              <a:tabLst>
                <a:tab pos="368300" algn="l"/>
              </a:tabLst>
              <a:defRPr sz="2400" b="1">
                <a:latin typeface="Menlo Regular"/>
                <a:ea typeface="Menlo Regular"/>
                <a:cs typeface="Menlo Regular"/>
                <a:sym typeface="Menlo Regular"/>
              </a:defRPr>
            </a:pPr>
            <a:r>
              <a:t> </a:t>
            </a:r>
            <a:r>
              <a:rPr>
                <a:solidFill>
                  <a:srgbClr val="BB2CA2"/>
                </a:solidFill>
              </a:rPr>
              <a:t>virtual</a:t>
            </a:r>
            <a:r>
              <a:t> ~BagInterface() { } </a:t>
            </a:r>
          </a:p>
          <a:p>
            <a:pPr algn="l" defTabSz="685800">
              <a:spcBef>
                <a:spcPts val="1500"/>
              </a:spcBef>
              <a:tabLst>
                <a:tab pos="368300" algn="l"/>
              </a:tabLst>
              <a:defRPr sz="2400" b="1">
                <a:solidFill>
                  <a:srgbClr val="008400"/>
                </a:solidFill>
                <a:latin typeface="Menlo Regular"/>
                <a:ea typeface="Menlo Regular"/>
                <a:cs typeface="Menlo Regular"/>
                <a:sym typeface="Menlo Regular"/>
              </a:defRPr>
            </a:pPr>
            <a:r>
              <a:rPr>
                <a:solidFill>
                  <a:srgbClr val="000000"/>
                </a:solidFill>
              </a:rPr>
              <a:t>};  </a:t>
            </a:r>
            <a:r>
              <a:t>// end BagInterface</a:t>
            </a:r>
          </a:p>
        </p:txBody>
      </p:sp>
      <p:sp>
        <p:nvSpPr>
          <p:cNvPr id="405" name="Rectangle"/>
          <p:cNvSpPr/>
          <p:nvPr/>
        </p:nvSpPr>
        <p:spPr>
          <a:xfrm>
            <a:off x="10991850" y="7448550"/>
            <a:ext cx="13087350" cy="3829050"/>
          </a:xfrm>
          <a:prstGeom prst="rect">
            <a:avLst/>
          </a:prstGeom>
          <a:solidFill>
            <a:srgbClr val="E5E6E1"/>
          </a:solidFill>
          <a:ln w="50800">
            <a:solidFill>
              <a:srgbClr val="941100"/>
            </a:solidFill>
            <a:miter lim="400000"/>
          </a:ln>
          <a:effectLst>
            <a:outerShdw blurRad="419100" dir="1980000" rotWithShape="0">
              <a:srgbClr val="000000"/>
            </a:outerShdw>
          </a:effectLst>
        </p:spPr>
        <p:txBody>
          <a:bodyPr lIns="76200" tIns="76200" rIns="76200" bIns="76200" anchor="ctr"/>
          <a:lstStyle/>
          <a:p>
            <a:pPr defTabSz="876300">
              <a:defRPr sz="3000">
                <a:solidFill>
                  <a:srgbClr val="FFFFFF"/>
                </a:solidFill>
                <a:effectLst>
                  <a:outerShdw blurRad="38100" dist="12700" dir="5400000" rotWithShape="0">
                    <a:srgbClr val="000000">
                      <a:alpha val="50000"/>
                    </a:srgbClr>
                  </a:outerShdw>
                </a:effectLst>
              </a:defRPr>
            </a:pPr>
            <a:endParaRPr/>
          </a:p>
        </p:txBody>
      </p:sp>
      <p:sp>
        <p:nvSpPr>
          <p:cNvPr id="406" name="template&lt;class ItemType&gt;…"/>
          <p:cNvSpPr/>
          <p:nvPr/>
        </p:nvSpPr>
        <p:spPr>
          <a:xfrm>
            <a:off x="11106150" y="7543800"/>
            <a:ext cx="12858750" cy="266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685800">
              <a:tabLst>
                <a:tab pos="368300" algn="l"/>
              </a:tabLst>
              <a:defRPr sz="28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685800">
              <a:tabLst>
                <a:tab pos="368300" algn="l"/>
              </a:tabLst>
              <a:defRPr sz="2800" b="1">
                <a:latin typeface="Menlo Regular"/>
                <a:ea typeface="Menlo Regular"/>
                <a:cs typeface="Menlo Regular"/>
                <a:sym typeface="Menlo Regular"/>
              </a:defRPr>
            </a:pPr>
            <a:r>
              <a:rPr>
                <a:solidFill>
                  <a:srgbClr val="BB2CA2"/>
                </a:solidFill>
              </a:rPr>
              <a:t>class</a:t>
            </a:r>
            <a:r>
              <a:t> LinkedBag : </a:t>
            </a:r>
            <a:r>
              <a:rPr>
                <a:solidFill>
                  <a:srgbClr val="BB2CA2"/>
                </a:solidFill>
              </a:rPr>
              <a:t>public</a:t>
            </a:r>
            <a:r>
              <a:t> BagInterface&lt;ItemType&gt;</a:t>
            </a:r>
          </a:p>
          <a:p>
            <a:pPr algn="l" defTabSz="685800">
              <a:tabLst>
                <a:tab pos="368300" algn="l"/>
              </a:tabLst>
              <a:defRPr sz="2800" b="1">
                <a:latin typeface="Menlo Regular"/>
                <a:ea typeface="Menlo Regular"/>
                <a:cs typeface="Menlo Regular"/>
                <a:sym typeface="Menlo Regular"/>
              </a:defRPr>
            </a:pPr>
            <a:r>
              <a:t>{</a:t>
            </a:r>
          </a:p>
          <a:p>
            <a:pPr algn="l" defTabSz="685800">
              <a:tabLst>
                <a:tab pos="368300" algn="l"/>
              </a:tabLst>
              <a:defRPr sz="2800" b="1">
                <a:solidFill>
                  <a:srgbClr val="BB2CA2"/>
                </a:solidFill>
                <a:latin typeface="Menlo Regular"/>
                <a:ea typeface="Menlo Regular"/>
                <a:cs typeface="Menlo Regular"/>
                <a:sym typeface="Menlo Regular"/>
              </a:defRPr>
            </a:pPr>
            <a:r>
              <a:t>private</a:t>
            </a:r>
            <a:r>
              <a:rPr>
                <a:solidFill>
                  <a:srgbClr val="000000"/>
                </a:solidFill>
              </a:rPr>
              <a:t>:</a:t>
            </a:r>
          </a:p>
          <a:p>
            <a:pPr algn="l" defTabSz="685800">
              <a:tabLst>
                <a:tab pos="368300" algn="l"/>
              </a:tabLst>
              <a:defRPr sz="2800" b="1">
                <a:latin typeface="Menlo Regular"/>
                <a:ea typeface="Menlo Regular"/>
                <a:cs typeface="Menlo Regular"/>
                <a:sym typeface="Menlo Regular"/>
              </a:defRPr>
            </a:pPr>
            <a:r>
              <a:t>   Node&lt;ItemType&gt;* headPtr; </a:t>
            </a:r>
            <a:r>
              <a:rPr>
                <a:solidFill>
                  <a:srgbClr val="008400"/>
                </a:solidFill>
              </a:rPr>
              <a:t>// pointer to first node</a:t>
            </a:r>
          </a:p>
          <a:p>
            <a:pPr algn="l" defTabSz="685800">
              <a:tabLst>
                <a:tab pos="368300" algn="l"/>
              </a:tabLst>
              <a:defRPr sz="2800" b="1">
                <a:solidFill>
                  <a:srgbClr val="008400"/>
                </a:solidFill>
                <a:latin typeface="Menlo Regular"/>
                <a:ea typeface="Menlo Regular"/>
                <a:cs typeface="Menlo Regular"/>
                <a:sym typeface="Menlo Regular"/>
              </a:defRPr>
            </a:pPr>
            <a:r>
              <a:rPr>
                <a:solidFill>
                  <a:srgbClr val="000000"/>
                </a:solidFill>
              </a:rPr>
              <a:t>   </a:t>
            </a:r>
            <a:r>
              <a:rPr>
                <a:solidFill>
                  <a:srgbClr val="BB2CA2"/>
                </a:solidFill>
              </a:rPr>
              <a:t>int</a:t>
            </a:r>
            <a:r>
              <a:rPr>
                <a:solidFill>
                  <a:srgbClr val="000000"/>
                </a:solidFill>
              </a:rPr>
              <a:t> itemCount;           </a:t>
            </a:r>
            <a:r>
              <a:t>// current count of bag items </a:t>
            </a:r>
          </a:p>
        </p:txBody>
      </p:sp>
      <p:sp>
        <p:nvSpPr>
          <p:cNvPr id="407" name="Rectangle"/>
          <p:cNvSpPr/>
          <p:nvPr/>
        </p:nvSpPr>
        <p:spPr>
          <a:xfrm>
            <a:off x="10991850" y="3009900"/>
            <a:ext cx="12954000" cy="4000500"/>
          </a:xfrm>
          <a:prstGeom prst="rect">
            <a:avLst/>
          </a:prstGeom>
          <a:solidFill>
            <a:srgbClr val="E5E6E1"/>
          </a:solidFill>
          <a:ln w="50800">
            <a:solidFill>
              <a:srgbClr val="941100"/>
            </a:solidFill>
            <a:miter lim="400000"/>
          </a:ln>
          <a:effectLst>
            <a:outerShdw blurRad="419100" dir="1980000" rotWithShape="0">
              <a:srgbClr val="000000"/>
            </a:outerShdw>
          </a:effectLst>
        </p:spPr>
        <p:txBody>
          <a:bodyPr lIns="76200" tIns="76200" rIns="76200" bIns="76200" anchor="ctr"/>
          <a:lstStyle/>
          <a:p>
            <a:pPr defTabSz="876300">
              <a:defRPr sz="3000">
                <a:solidFill>
                  <a:srgbClr val="FFFFFF"/>
                </a:solidFill>
                <a:effectLst>
                  <a:outerShdw blurRad="38100" dist="12700" dir="5400000" rotWithShape="0">
                    <a:srgbClr val="000000">
                      <a:alpha val="50000"/>
                    </a:srgbClr>
                  </a:outerShdw>
                </a:effectLst>
              </a:defRPr>
            </a:pPr>
            <a:endParaRPr/>
          </a:p>
        </p:txBody>
      </p:sp>
      <p:sp>
        <p:nvSpPr>
          <p:cNvPr id="408" name="template&lt;class ItemType&gt;…"/>
          <p:cNvSpPr/>
          <p:nvPr/>
        </p:nvSpPr>
        <p:spPr>
          <a:xfrm>
            <a:off x="11163300" y="3124200"/>
            <a:ext cx="13011150" cy="2952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685800">
              <a:tabLst>
                <a:tab pos="368300" algn="l"/>
              </a:tabLst>
              <a:defRPr sz="2600" b="1">
                <a:latin typeface="Menlo Regular"/>
                <a:ea typeface="Menlo Regular"/>
                <a:cs typeface="Menlo Regular"/>
                <a:sym typeface="Menlo Regular"/>
              </a:defRPr>
            </a:pPr>
            <a:r>
              <a:rPr dirty="0">
                <a:solidFill>
                  <a:srgbClr val="BB2CA2"/>
                </a:solidFill>
              </a:rPr>
              <a:t>template</a:t>
            </a:r>
            <a:r>
              <a:rPr dirty="0"/>
              <a:t>&lt;</a:t>
            </a:r>
            <a:r>
              <a:rPr dirty="0">
                <a:solidFill>
                  <a:srgbClr val="BB2CA2"/>
                </a:solidFill>
              </a:rPr>
              <a:t>class</a:t>
            </a:r>
            <a:r>
              <a:rPr dirty="0"/>
              <a:t> ItemType&gt;</a:t>
            </a:r>
          </a:p>
          <a:p>
            <a:pPr algn="l" defTabSz="685800">
              <a:tabLst>
                <a:tab pos="368300" algn="l"/>
              </a:tabLst>
              <a:defRPr sz="2600" b="1">
                <a:latin typeface="Menlo Regular"/>
                <a:ea typeface="Menlo Regular"/>
                <a:cs typeface="Menlo Regular"/>
                <a:sym typeface="Menlo Regular"/>
              </a:defRPr>
            </a:pPr>
            <a:r>
              <a:rPr dirty="0">
                <a:solidFill>
                  <a:srgbClr val="BB2CA2"/>
                </a:solidFill>
              </a:rPr>
              <a:t>class</a:t>
            </a:r>
            <a:r>
              <a:rPr dirty="0"/>
              <a:t> </a:t>
            </a:r>
            <a:r>
              <a:rPr dirty="0" err="1"/>
              <a:t>ArrayBag</a:t>
            </a:r>
            <a:r>
              <a:rPr dirty="0"/>
              <a:t> : </a:t>
            </a:r>
            <a:r>
              <a:rPr dirty="0">
                <a:solidFill>
                  <a:srgbClr val="BB2CA2"/>
                </a:solidFill>
              </a:rPr>
              <a:t>public</a:t>
            </a:r>
            <a:r>
              <a:rPr dirty="0"/>
              <a:t> </a:t>
            </a:r>
            <a:r>
              <a:rPr dirty="0" err="1"/>
              <a:t>BagInterface</a:t>
            </a:r>
            <a:r>
              <a:rPr dirty="0"/>
              <a:t>&lt;ItemType&gt;</a:t>
            </a:r>
          </a:p>
          <a:p>
            <a:pPr algn="l" defTabSz="685800">
              <a:tabLst>
                <a:tab pos="368300" algn="l"/>
              </a:tabLst>
              <a:defRPr sz="2600" b="1">
                <a:latin typeface="Menlo Regular"/>
                <a:ea typeface="Menlo Regular"/>
                <a:cs typeface="Menlo Regular"/>
                <a:sym typeface="Menlo Regular"/>
              </a:defRPr>
            </a:pPr>
            <a:r>
              <a:rPr dirty="0"/>
              <a:t>{</a:t>
            </a:r>
          </a:p>
          <a:p>
            <a:pPr algn="l" defTabSz="685800">
              <a:tabLst>
                <a:tab pos="368300" algn="l"/>
              </a:tabLst>
              <a:defRPr sz="2600" b="1">
                <a:solidFill>
                  <a:srgbClr val="BB2CA2"/>
                </a:solidFill>
                <a:latin typeface="Menlo Regular"/>
                <a:ea typeface="Menlo Regular"/>
                <a:cs typeface="Menlo Regular"/>
                <a:sym typeface="Menlo Regular"/>
              </a:defRPr>
            </a:pPr>
            <a:r>
              <a:rPr dirty="0"/>
              <a:t>private</a:t>
            </a:r>
            <a:r>
              <a:rPr dirty="0">
                <a:solidFill>
                  <a:srgbClr val="000000"/>
                </a:solidFill>
              </a:rPr>
              <a:t>:</a:t>
            </a:r>
          </a:p>
          <a:p>
            <a:pPr algn="l" defTabSz="685800">
              <a:tabLst>
                <a:tab pos="368300" algn="l"/>
              </a:tabLst>
              <a:defRPr sz="2600" b="1">
                <a:latin typeface="Menlo Regular"/>
                <a:ea typeface="Menlo Regular"/>
                <a:cs typeface="Menlo Regular"/>
                <a:sym typeface="Menlo Regular"/>
              </a:defRPr>
            </a:pPr>
            <a:r>
              <a:rPr dirty="0"/>
              <a:t>	</a:t>
            </a:r>
            <a:r>
              <a:rPr dirty="0">
                <a:solidFill>
                  <a:srgbClr val="BB2CA2"/>
                </a:solidFill>
              </a:rPr>
              <a:t>static</a:t>
            </a:r>
            <a:r>
              <a:rPr dirty="0"/>
              <a:t> </a:t>
            </a:r>
            <a:r>
              <a:rPr dirty="0">
                <a:solidFill>
                  <a:srgbClr val="BB2CA2"/>
                </a:solidFill>
              </a:rPr>
              <a:t>const</a:t>
            </a:r>
            <a:r>
              <a:rPr dirty="0"/>
              <a:t> </a:t>
            </a:r>
            <a:r>
              <a:rPr dirty="0">
                <a:solidFill>
                  <a:srgbClr val="BB2CA2"/>
                </a:solidFill>
              </a:rPr>
              <a:t>int</a:t>
            </a:r>
            <a:r>
              <a:rPr dirty="0"/>
              <a:t> DEFAULT_CAPACITY = </a:t>
            </a:r>
            <a:r>
              <a:rPr dirty="0">
                <a:solidFill>
                  <a:srgbClr val="272AD8"/>
                </a:solidFill>
              </a:rPr>
              <a:t>50</a:t>
            </a:r>
            <a:r>
              <a:rPr dirty="0"/>
              <a:t>;</a:t>
            </a:r>
          </a:p>
          <a:p>
            <a:pPr algn="l" defTabSz="685800">
              <a:tabLst>
                <a:tab pos="368300" algn="l"/>
              </a:tabLst>
              <a:defRPr sz="2600" b="1">
                <a:latin typeface="Menlo Regular"/>
                <a:ea typeface="Menlo Regular"/>
                <a:cs typeface="Menlo Regular"/>
                <a:sym typeface="Menlo Regular"/>
              </a:defRPr>
            </a:pPr>
            <a:r>
              <a:rPr dirty="0"/>
              <a:t>	ItemType items[DEFAULT_CAPACITY];     </a:t>
            </a:r>
            <a:r>
              <a:rPr dirty="0">
                <a:solidFill>
                  <a:srgbClr val="008400"/>
                </a:solidFill>
              </a:rPr>
              <a:t>// Array of bag items</a:t>
            </a:r>
          </a:p>
          <a:p>
            <a:pPr algn="l" defTabSz="685800">
              <a:tabLst>
                <a:tab pos="368300" algn="l"/>
              </a:tabLst>
              <a:defRPr sz="2600" b="1">
                <a:latin typeface="Menlo Regular"/>
                <a:ea typeface="Menlo Regular"/>
                <a:cs typeface="Menlo Regular"/>
                <a:sym typeface="Menlo Regular"/>
              </a:defRPr>
            </a:pPr>
            <a:r>
              <a:rPr dirty="0"/>
              <a:t>   </a:t>
            </a:r>
            <a:r>
              <a:rPr dirty="0">
                <a:solidFill>
                  <a:srgbClr val="BB2CA2"/>
                </a:solidFill>
              </a:rPr>
              <a:t>int</a:t>
            </a:r>
            <a:r>
              <a:rPr dirty="0"/>
              <a:t> </a:t>
            </a:r>
            <a:r>
              <a:rPr dirty="0" err="1"/>
              <a:t>itemCount</a:t>
            </a:r>
            <a:r>
              <a:rPr dirty="0"/>
              <a:t>;               </a:t>
            </a:r>
            <a:r>
              <a:rPr dirty="0">
                <a:solidFill>
                  <a:srgbClr val="008400"/>
                </a:solidFill>
              </a:rPr>
              <a:t>// Current count of bag items </a:t>
            </a:r>
          </a:p>
        </p:txBody>
      </p:sp>
      <p:pic>
        <p:nvPicPr>
          <p:cNvPr id="409" name="Rounded Rectangle Rounded rectangle" descr="Rounded Rectangle Rounded rectangle"/>
          <p:cNvPicPr>
            <a:picLocks/>
          </p:cNvPicPr>
          <p:nvPr/>
        </p:nvPicPr>
        <p:blipFill>
          <a:blip r:embed="rId3"/>
          <a:stretch>
            <a:fillRect/>
          </a:stretch>
        </p:blipFill>
        <p:spPr>
          <a:xfrm>
            <a:off x="82550" y="5083175"/>
            <a:ext cx="9245600" cy="1428750"/>
          </a:xfrm>
          <a:prstGeom prst="rect">
            <a:avLst/>
          </a:prstGeom>
          <a:effectLst>
            <a:outerShdw blurRad="393700" dir="1980000" rotWithShape="0">
              <a:srgbClr val="000000"/>
            </a:outerShdw>
          </a:effectLst>
        </p:spPr>
      </p:pic>
      <p:pic>
        <p:nvPicPr>
          <p:cNvPr id="410" name="Rounded Rectangle Rounded rectangle" descr="Rounded Rectangle Rounded rectangle"/>
          <p:cNvPicPr>
            <a:picLocks/>
          </p:cNvPicPr>
          <p:nvPr/>
        </p:nvPicPr>
        <p:blipFill>
          <a:blip r:embed="rId4"/>
          <a:stretch>
            <a:fillRect/>
          </a:stretch>
        </p:blipFill>
        <p:spPr>
          <a:xfrm>
            <a:off x="11093450" y="9690100"/>
            <a:ext cx="12846050" cy="615950"/>
          </a:xfrm>
          <a:prstGeom prst="rect">
            <a:avLst/>
          </a:prstGeom>
          <a:effectLst>
            <a:outerShdw blurRad="393700" dir="1980000" rotWithShape="0">
              <a:srgbClr val="000000"/>
            </a:outerShdw>
          </a:effectLst>
        </p:spPr>
      </p:pic>
      <p:pic>
        <p:nvPicPr>
          <p:cNvPr id="411" name="Rounded Rectangle Rounded rectangle" descr="Rounded Rectangle Rounded rectangle"/>
          <p:cNvPicPr>
            <a:picLocks/>
          </p:cNvPicPr>
          <p:nvPr/>
        </p:nvPicPr>
        <p:blipFill>
          <a:blip r:embed="rId5"/>
          <a:stretch>
            <a:fillRect/>
          </a:stretch>
        </p:blipFill>
        <p:spPr>
          <a:xfrm>
            <a:off x="11150600" y="5507182"/>
            <a:ext cx="12788900" cy="684068"/>
          </a:xfrm>
          <a:prstGeom prst="rect">
            <a:avLst/>
          </a:prstGeom>
          <a:effectLst>
            <a:outerShdw blurRad="393700" dir="1980000" rotWithShape="0">
              <a:srgbClr val="000000"/>
            </a:outerShdw>
          </a:effectLst>
        </p:spPr>
      </p:pic>
      <p:sp>
        <p:nvSpPr>
          <p:cNvPr id="412" name="O(1)"/>
          <p:cNvSpPr/>
          <p:nvPr/>
        </p:nvSpPr>
        <p:spPr>
          <a:xfrm>
            <a:off x="6255200" y="3914775"/>
            <a:ext cx="2462900" cy="1428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defTabSz="685800">
              <a:lnSpc>
                <a:spcPts val="9300"/>
              </a:lnSpc>
              <a:tabLst>
                <a:tab pos="1257300" algn="l"/>
              </a:tabLst>
              <a:defRPr sz="66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rPr sz="7800" b="0">
                <a:latin typeface="Snell Roundhand Bold"/>
                <a:ea typeface="Snell Roundhand Bold"/>
                <a:cs typeface="Snell Roundhand Bold"/>
                <a:sym typeface="Snell Roundhand Bold"/>
              </a:rPr>
              <a:t>O</a:t>
            </a:r>
            <a:r>
              <a:t>(1)</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402"/>
                                        </p:tgtEl>
                                        <p:attrNameLst>
                                          <p:attrName>style.visibility</p:attrName>
                                        </p:attrNameLst>
                                      </p:cBhvr>
                                      <p:to>
                                        <p:strVal val="visible"/>
                                      </p:to>
                                    </p:set>
                                    <p:anim calcmode="lin" valueType="num">
                                      <p:cBhvr>
                                        <p:cTn id="7" dur="1000" fill="hold"/>
                                        <p:tgtEl>
                                          <p:spTgt spid="402"/>
                                        </p:tgtEl>
                                        <p:attrNameLst>
                                          <p:attrName>ppt_w</p:attrName>
                                        </p:attrNameLst>
                                      </p:cBhvr>
                                      <p:tavLst>
                                        <p:tav tm="0">
                                          <p:val>
                                            <p:strVal val="4*#ppt_w"/>
                                          </p:val>
                                        </p:tav>
                                        <p:tav tm="100000">
                                          <p:val>
                                            <p:strVal val="#ppt_w"/>
                                          </p:val>
                                        </p:tav>
                                      </p:tavLst>
                                    </p:anim>
                                    <p:anim calcmode="lin" valueType="num">
                                      <p:cBhvr>
                                        <p:cTn id="8" dur="1000" fill="hold"/>
                                        <p:tgtEl>
                                          <p:spTgt spid="402"/>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 presetClass="entr" presetSubtype="8" fill="hold" grpId="0" nodeType="afterEffect">
                                  <p:stCondLst>
                                    <p:cond delay="0"/>
                                  </p:stCondLst>
                                  <p:iterate>
                                    <p:tmAbs val="0"/>
                                  </p:iterate>
                                  <p:childTnLst>
                                    <p:set>
                                      <p:cBhvr>
                                        <p:cTn id="11" fill="hold"/>
                                        <p:tgtEl>
                                          <p:spTgt spid="403"/>
                                        </p:tgtEl>
                                        <p:attrNameLst>
                                          <p:attrName>style.visibility</p:attrName>
                                        </p:attrNameLst>
                                      </p:cBhvr>
                                      <p:to>
                                        <p:strVal val="visible"/>
                                      </p:to>
                                    </p:set>
                                    <p:anim calcmode="lin" valueType="num">
                                      <p:cBhvr>
                                        <p:cTn id="12" dur="500" fill="hold"/>
                                        <p:tgtEl>
                                          <p:spTgt spid="403"/>
                                        </p:tgtEl>
                                        <p:attrNameLst>
                                          <p:attrName>ppt_x</p:attrName>
                                        </p:attrNameLst>
                                      </p:cBhvr>
                                      <p:tavLst>
                                        <p:tav tm="0">
                                          <p:val>
                                            <p:strVal val="0-#ppt_w/2"/>
                                          </p:val>
                                        </p:tav>
                                        <p:tav tm="100000">
                                          <p:val>
                                            <p:strVal val="#ppt_x"/>
                                          </p:val>
                                        </p:tav>
                                      </p:tavLst>
                                    </p:anim>
                                    <p:anim calcmode="lin" valueType="num">
                                      <p:cBhvr>
                                        <p:cTn id="13" dur="500" fill="hold"/>
                                        <p:tgtEl>
                                          <p:spTgt spid="403"/>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2" fill="hold" grpId="0" nodeType="afterEffect">
                                  <p:stCondLst>
                                    <p:cond delay="0"/>
                                  </p:stCondLst>
                                  <p:iterate>
                                    <p:tmAbs val="0"/>
                                  </p:iterate>
                                  <p:childTnLst>
                                    <p:set>
                                      <p:cBhvr>
                                        <p:cTn id="16" fill="hold"/>
                                        <p:tgtEl>
                                          <p:spTgt spid="407"/>
                                        </p:tgtEl>
                                        <p:attrNameLst>
                                          <p:attrName>style.visibility</p:attrName>
                                        </p:attrNameLst>
                                      </p:cBhvr>
                                      <p:to>
                                        <p:strVal val="visible"/>
                                      </p:to>
                                    </p:set>
                                    <p:anim calcmode="lin" valueType="num">
                                      <p:cBhvr>
                                        <p:cTn id="17" dur="500" fill="hold"/>
                                        <p:tgtEl>
                                          <p:spTgt spid="407"/>
                                        </p:tgtEl>
                                        <p:attrNameLst>
                                          <p:attrName>ppt_x</p:attrName>
                                        </p:attrNameLst>
                                      </p:cBhvr>
                                      <p:tavLst>
                                        <p:tav tm="0">
                                          <p:val>
                                            <p:strVal val="1+#ppt_w/2"/>
                                          </p:val>
                                        </p:tav>
                                        <p:tav tm="100000">
                                          <p:val>
                                            <p:strVal val="#ppt_x"/>
                                          </p:val>
                                        </p:tav>
                                      </p:tavLst>
                                    </p:anim>
                                    <p:anim calcmode="lin" valueType="num">
                                      <p:cBhvr>
                                        <p:cTn id="18" dur="500" fill="hold"/>
                                        <p:tgtEl>
                                          <p:spTgt spid="407"/>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1" presetClass="entr" presetSubtype="0" fill="hold" grpId="0" nodeType="afterEffect">
                                  <p:stCondLst>
                                    <p:cond delay="0"/>
                                  </p:stCondLst>
                                  <p:iterate type="lt">
                                    <p:tmAbs val="100"/>
                                  </p:iterate>
                                  <p:childTnLst>
                                    <p:set>
                                      <p:cBhvr>
                                        <p:cTn id="21" fill="hold"/>
                                        <p:tgtEl>
                                          <p:spTgt spid="404"/>
                                        </p:tgtEl>
                                        <p:attrNameLst>
                                          <p:attrName>style.visibility</p:attrName>
                                        </p:attrNameLst>
                                      </p:cBhvr>
                                      <p:to>
                                        <p:strVal val="visible"/>
                                      </p:to>
                                    </p:set>
                                  </p:childTnLst>
                                </p:cTn>
                              </p:par>
                            </p:childTnLst>
                          </p:cTn>
                        </p:par>
                        <p:par>
                          <p:cTn id="22" fill="hold">
                            <p:stCondLst>
                              <p:cond delay="2000"/>
                            </p:stCondLst>
                            <p:childTnLst>
                              <p:par>
                                <p:cTn id="23" presetID="2" presetClass="entr" presetSubtype="4" fill="hold" grpId="0" nodeType="afterEffect">
                                  <p:stCondLst>
                                    <p:cond delay="0"/>
                                  </p:stCondLst>
                                  <p:iterate>
                                    <p:tmAbs val="0"/>
                                  </p:iterate>
                                  <p:childTnLst>
                                    <p:set>
                                      <p:cBhvr>
                                        <p:cTn id="24" fill="hold"/>
                                        <p:tgtEl>
                                          <p:spTgt spid="405"/>
                                        </p:tgtEl>
                                        <p:attrNameLst>
                                          <p:attrName>style.visibility</p:attrName>
                                        </p:attrNameLst>
                                      </p:cBhvr>
                                      <p:to>
                                        <p:strVal val="visible"/>
                                      </p:to>
                                    </p:set>
                                    <p:anim calcmode="lin" valueType="num">
                                      <p:cBhvr>
                                        <p:cTn id="25" dur="500" fill="hold"/>
                                        <p:tgtEl>
                                          <p:spTgt spid="405"/>
                                        </p:tgtEl>
                                        <p:attrNameLst>
                                          <p:attrName>ppt_x</p:attrName>
                                        </p:attrNameLst>
                                      </p:cBhvr>
                                      <p:tavLst>
                                        <p:tav tm="0">
                                          <p:val>
                                            <p:strVal val="#ppt_x"/>
                                          </p:val>
                                        </p:tav>
                                        <p:tav tm="100000">
                                          <p:val>
                                            <p:strVal val="#ppt_x"/>
                                          </p:val>
                                        </p:tav>
                                      </p:tavLst>
                                    </p:anim>
                                    <p:anim calcmode="lin" valueType="num">
                                      <p:cBhvr>
                                        <p:cTn id="26" dur="500" fill="hold"/>
                                        <p:tgtEl>
                                          <p:spTgt spid="405"/>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1" presetClass="entr" presetSubtype="0" fill="hold" grpId="0" nodeType="afterEffect">
                                  <p:stCondLst>
                                    <p:cond delay="0"/>
                                  </p:stCondLst>
                                  <p:iterate type="lt">
                                    <p:tmAbs val="100"/>
                                  </p:iterate>
                                  <p:childTnLst>
                                    <p:set>
                                      <p:cBhvr>
                                        <p:cTn id="29" fill="hold"/>
                                        <p:tgtEl>
                                          <p:spTgt spid="408"/>
                                        </p:tgtEl>
                                        <p:attrNameLst>
                                          <p:attrName>style.visibility</p:attrName>
                                        </p:attrNameLst>
                                      </p:cBhvr>
                                      <p:to>
                                        <p:strVal val="visible"/>
                                      </p:to>
                                    </p:set>
                                  </p:childTnLst>
                                </p:cTn>
                              </p:par>
                            </p:childTnLst>
                          </p:cTn>
                        </p:par>
                        <p:par>
                          <p:cTn id="30" fill="hold">
                            <p:stCondLst>
                              <p:cond delay="2500"/>
                            </p:stCondLst>
                            <p:childTnLst>
                              <p:par>
                                <p:cTn id="31" presetID="1" presetClass="entr" presetSubtype="0" fill="hold" grpId="0" nodeType="afterEffect">
                                  <p:stCondLst>
                                    <p:cond delay="0"/>
                                  </p:stCondLst>
                                  <p:iterate type="lt">
                                    <p:tmAbs val="100"/>
                                  </p:iterate>
                                  <p:childTnLst>
                                    <p:set>
                                      <p:cBhvr>
                                        <p:cTn id="32" fill="hold"/>
                                        <p:tgtEl>
                                          <p:spTgt spid="406"/>
                                        </p:tgtEl>
                                        <p:attrNameLst>
                                          <p:attrName>style.visibility</p:attrName>
                                        </p:attrNameLst>
                                      </p:cBhvr>
                                      <p:to>
                                        <p:strVal val="visible"/>
                                      </p:to>
                                    </p:set>
                                  </p:childTnLst>
                                </p:cTn>
                              </p:par>
                            </p:childTnLst>
                          </p:cTn>
                        </p:par>
                        <p:par>
                          <p:cTn id="33" fill="hold">
                            <p:stCondLst>
                              <p:cond delay="2500"/>
                            </p:stCondLst>
                            <p:childTnLst>
                              <p:par>
                                <p:cTn id="34" presetID="10" presetClass="entr" fill="hold" grpId="0" nodeType="afterEffect">
                                  <p:stCondLst>
                                    <p:cond delay="0"/>
                                  </p:stCondLst>
                                  <p:iterate>
                                    <p:tmAbs val="0"/>
                                  </p:iterate>
                                  <p:childTnLst>
                                    <p:set>
                                      <p:cBhvr>
                                        <p:cTn id="35" fill="hold"/>
                                        <p:tgtEl>
                                          <p:spTgt spid="409"/>
                                        </p:tgtEl>
                                        <p:attrNameLst>
                                          <p:attrName>style.visibility</p:attrName>
                                        </p:attrNameLst>
                                      </p:cBhvr>
                                      <p:to>
                                        <p:strVal val="visible"/>
                                      </p:to>
                                    </p:set>
                                    <p:animEffect transition="in" filter="fade">
                                      <p:cBhvr>
                                        <p:cTn id="36" dur="500"/>
                                        <p:tgtEl>
                                          <p:spTgt spid="409"/>
                                        </p:tgtEl>
                                      </p:cBhvr>
                                    </p:animEffect>
                                  </p:childTnLst>
                                </p:cTn>
                              </p:par>
                            </p:childTnLst>
                          </p:cTn>
                        </p:par>
                        <p:par>
                          <p:cTn id="37" fill="hold">
                            <p:stCondLst>
                              <p:cond delay="3000"/>
                            </p:stCondLst>
                            <p:childTnLst>
                              <p:par>
                                <p:cTn id="38" presetID="10" presetClass="entr" fill="hold" grpId="0" nodeType="afterEffect">
                                  <p:stCondLst>
                                    <p:cond delay="0"/>
                                  </p:stCondLst>
                                  <p:iterate>
                                    <p:tmAbs val="0"/>
                                  </p:iterate>
                                  <p:childTnLst>
                                    <p:set>
                                      <p:cBhvr>
                                        <p:cTn id="39" fill="hold"/>
                                        <p:tgtEl>
                                          <p:spTgt spid="411"/>
                                        </p:tgtEl>
                                        <p:attrNameLst>
                                          <p:attrName>style.visibility</p:attrName>
                                        </p:attrNameLst>
                                      </p:cBhvr>
                                      <p:to>
                                        <p:strVal val="visible"/>
                                      </p:to>
                                    </p:set>
                                    <p:animEffect transition="in" filter="fade">
                                      <p:cBhvr>
                                        <p:cTn id="40" dur="500"/>
                                        <p:tgtEl>
                                          <p:spTgt spid="411"/>
                                        </p:tgtEl>
                                      </p:cBhvr>
                                    </p:animEffect>
                                  </p:childTnLst>
                                </p:cTn>
                              </p:par>
                            </p:childTnLst>
                          </p:cTn>
                        </p:par>
                        <p:par>
                          <p:cTn id="41" fill="hold">
                            <p:stCondLst>
                              <p:cond delay="3500"/>
                            </p:stCondLst>
                            <p:childTnLst>
                              <p:par>
                                <p:cTn id="42" presetID="10" presetClass="entr" fill="hold" grpId="0" nodeType="afterEffect">
                                  <p:stCondLst>
                                    <p:cond delay="0"/>
                                  </p:stCondLst>
                                  <p:iterate>
                                    <p:tmAbs val="0"/>
                                  </p:iterate>
                                  <p:childTnLst>
                                    <p:set>
                                      <p:cBhvr>
                                        <p:cTn id="43" fill="hold"/>
                                        <p:tgtEl>
                                          <p:spTgt spid="410"/>
                                        </p:tgtEl>
                                        <p:attrNameLst>
                                          <p:attrName>style.visibility</p:attrName>
                                        </p:attrNameLst>
                                      </p:cBhvr>
                                      <p:to>
                                        <p:strVal val="visible"/>
                                      </p:to>
                                    </p:set>
                                    <p:animEffect transition="in" filter="fade">
                                      <p:cBhvr>
                                        <p:cTn id="44" dur="500"/>
                                        <p:tgtEl>
                                          <p:spTgt spid="4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fill="hold" grpId="0" nodeType="clickEffect">
                                  <p:stCondLst>
                                    <p:cond delay="0"/>
                                  </p:stCondLst>
                                  <p:iterate>
                                    <p:tmAbs val="0"/>
                                  </p:iterate>
                                  <p:childTnLst>
                                    <p:set>
                                      <p:cBhvr>
                                        <p:cTn id="48" fill="hold"/>
                                        <p:tgtEl>
                                          <p:spTgt spid="412"/>
                                        </p:tgtEl>
                                        <p:attrNameLst>
                                          <p:attrName>style.visibility</p:attrName>
                                        </p:attrNameLst>
                                      </p:cBhvr>
                                      <p:to>
                                        <p:strVal val="visible"/>
                                      </p:to>
                                    </p:set>
                                    <p:animEffect transition="in" filter="fade">
                                      <p:cBhvr>
                                        <p:cTn id="49" dur="1000"/>
                                        <p:tgtEl>
                                          <p:spTgt spid="412"/>
                                        </p:tgtEl>
                                      </p:cBhvr>
                                    </p:animEffect>
                                  </p:childTnLst>
                                </p:cTn>
                              </p:par>
                            </p:childTnLst>
                          </p:cTn>
                        </p:par>
                        <p:par>
                          <p:cTn id="50" fill="hold">
                            <p:stCondLst>
                              <p:cond delay="1000"/>
                            </p:stCondLst>
                            <p:childTnLst>
                              <p:par>
                                <p:cTn id="51" presetID="23" presetClass="exit" presetSubtype="32" fill="hold" grpId="1" nodeType="afterEffect">
                                  <p:stCondLst>
                                    <p:cond delay="0"/>
                                  </p:stCondLst>
                                  <p:iterate>
                                    <p:tmAbs val="0"/>
                                  </p:iterate>
                                  <p:childTnLst>
                                    <p:anim calcmode="lin" valueType="num">
                                      <p:cBhvr>
                                        <p:cTn id="52" dur="500" fill="hold"/>
                                        <p:tgtEl>
                                          <p:spTgt spid="409"/>
                                        </p:tgtEl>
                                        <p:attrNameLst>
                                          <p:attrName>ppt_w</p:attrName>
                                        </p:attrNameLst>
                                      </p:cBhvr>
                                      <p:tavLst>
                                        <p:tav tm="0">
                                          <p:val>
                                            <p:strVal val="ppt_w"/>
                                          </p:val>
                                        </p:tav>
                                        <p:tav tm="100000">
                                          <p:val>
                                            <p:fltVal val="0"/>
                                          </p:val>
                                        </p:tav>
                                      </p:tavLst>
                                    </p:anim>
                                    <p:anim calcmode="lin" valueType="num">
                                      <p:cBhvr>
                                        <p:cTn id="53" dur="500" fill="hold"/>
                                        <p:tgtEl>
                                          <p:spTgt spid="409"/>
                                        </p:tgtEl>
                                        <p:attrNameLst>
                                          <p:attrName>ppt_h</p:attrName>
                                        </p:attrNameLst>
                                      </p:cBhvr>
                                      <p:tavLst>
                                        <p:tav tm="0">
                                          <p:val>
                                            <p:strVal val="ppt_h"/>
                                          </p:val>
                                        </p:tav>
                                        <p:tav tm="100000">
                                          <p:val>
                                            <p:fltVal val="0"/>
                                          </p:val>
                                        </p:tav>
                                      </p:tavLst>
                                    </p:anim>
                                    <p:set>
                                      <p:cBhvr>
                                        <p:cTn id="54" fill="hold">
                                          <p:stCondLst>
                                            <p:cond delay="499"/>
                                          </p:stCondLst>
                                        </p:cTn>
                                        <p:tgtEl>
                                          <p:spTgt spid="409"/>
                                        </p:tgtEl>
                                        <p:attrNameLst>
                                          <p:attrName>style.visibility</p:attrName>
                                        </p:attrNameLst>
                                      </p:cBhvr>
                                      <p:to>
                                        <p:strVal val="hidden"/>
                                      </p:to>
                                    </p:set>
                                  </p:childTnLst>
                                </p:cTn>
                              </p:par>
                            </p:childTnLst>
                          </p:cTn>
                        </p:par>
                        <p:par>
                          <p:cTn id="55" fill="hold">
                            <p:stCondLst>
                              <p:cond delay="1500"/>
                            </p:stCondLst>
                            <p:childTnLst>
                              <p:par>
                                <p:cTn id="56" presetID="23" presetClass="exit" presetSubtype="32" fill="hold" grpId="1" nodeType="afterEffect">
                                  <p:stCondLst>
                                    <p:cond delay="0"/>
                                  </p:stCondLst>
                                  <p:iterate>
                                    <p:tmAbs val="0"/>
                                  </p:iterate>
                                  <p:childTnLst>
                                    <p:anim calcmode="lin" valueType="num">
                                      <p:cBhvr>
                                        <p:cTn id="57" dur="500" fill="hold"/>
                                        <p:tgtEl>
                                          <p:spTgt spid="410"/>
                                        </p:tgtEl>
                                        <p:attrNameLst>
                                          <p:attrName>ppt_w</p:attrName>
                                        </p:attrNameLst>
                                      </p:cBhvr>
                                      <p:tavLst>
                                        <p:tav tm="0">
                                          <p:val>
                                            <p:strVal val="ppt_w"/>
                                          </p:val>
                                        </p:tav>
                                        <p:tav tm="100000">
                                          <p:val>
                                            <p:fltVal val="0"/>
                                          </p:val>
                                        </p:tav>
                                      </p:tavLst>
                                    </p:anim>
                                    <p:anim calcmode="lin" valueType="num">
                                      <p:cBhvr>
                                        <p:cTn id="58" dur="500" fill="hold"/>
                                        <p:tgtEl>
                                          <p:spTgt spid="410"/>
                                        </p:tgtEl>
                                        <p:attrNameLst>
                                          <p:attrName>ppt_h</p:attrName>
                                        </p:attrNameLst>
                                      </p:cBhvr>
                                      <p:tavLst>
                                        <p:tav tm="0">
                                          <p:val>
                                            <p:strVal val="ppt_h"/>
                                          </p:val>
                                        </p:tav>
                                        <p:tav tm="100000">
                                          <p:val>
                                            <p:fltVal val="0"/>
                                          </p:val>
                                        </p:tav>
                                      </p:tavLst>
                                    </p:anim>
                                    <p:set>
                                      <p:cBhvr>
                                        <p:cTn id="59" fill="hold">
                                          <p:stCondLst>
                                            <p:cond delay="499"/>
                                          </p:stCondLst>
                                        </p:cTn>
                                        <p:tgtEl>
                                          <p:spTgt spid="410"/>
                                        </p:tgtEl>
                                        <p:attrNameLst>
                                          <p:attrName>style.visibility</p:attrName>
                                        </p:attrNameLst>
                                      </p:cBhvr>
                                      <p:to>
                                        <p:strVal val="hidden"/>
                                      </p:to>
                                    </p:set>
                                  </p:childTnLst>
                                </p:cTn>
                              </p:par>
                            </p:childTnLst>
                          </p:cTn>
                        </p:par>
                        <p:par>
                          <p:cTn id="60" fill="hold">
                            <p:stCondLst>
                              <p:cond delay="2000"/>
                            </p:stCondLst>
                            <p:childTnLst>
                              <p:par>
                                <p:cTn id="61" presetID="23" presetClass="exit" presetSubtype="32" fill="hold" grpId="1" nodeType="afterEffect">
                                  <p:stCondLst>
                                    <p:cond delay="0"/>
                                  </p:stCondLst>
                                  <p:iterate>
                                    <p:tmAbs val="0"/>
                                  </p:iterate>
                                  <p:childTnLst>
                                    <p:anim calcmode="lin" valueType="num">
                                      <p:cBhvr>
                                        <p:cTn id="62" dur="500" fill="hold"/>
                                        <p:tgtEl>
                                          <p:spTgt spid="411"/>
                                        </p:tgtEl>
                                        <p:attrNameLst>
                                          <p:attrName>ppt_w</p:attrName>
                                        </p:attrNameLst>
                                      </p:cBhvr>
                                      <p:tavLst>
                                        <p:tav tm="0">
                                          <p:val>
                                            <p:strVal val="ppt_w"/>
                                          </p:val>
                                        </p:tav>
                                        <p:tav tm="100000">
                                          <p:val>
                                            <p:fltVal val="0"/>
                                          </p:val>
                                        </p:tav>
                                      </p:tavLst>
                                    </p:anim>
                                    <p:anim calcmode="lin" valueType="num">
                                      <p:cBhvr>
                                        <p:cTn id="63" dur="500" fill="hold"/>
                                        <p:tgtEl>
                                          <p:spTgt spid="411"/>
                                        </p:tgtEl>
                                        <p:attrNameLst>
                                          <p:attrName>ppt_h</p:attrName>
                                        </p:attrNameLst>
                                      </p:cBhvr>
                                      <p:tavLst>
                                        <p:tav tm="0">
                                          <p:val>
                                            <p:strVal val="ppt_h"/>
                                          </p:val>
                                        </p:tav>
                                        <p:tav tm="100000">
                                          <p:val>
                                            <p:fltVal val="0"/>
                                          </p:val>
                                        </p:tav>
                                      </p:tavLst>
                                    </p:anim>
                                    <p:set>
                                      <p:cBhvr>
                                        <p:cTn id="64" fill="hold">
                                          <p:stCondLst>
                                            <p:cond delay="499"/>
                                          </p:stCondLst>
                                        </p:cTn>
                                        <p:tgtEl>
                                          <p:spTgt spid="4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animBg="1" advAuto="0"/>
      <p:bldP spid="403" grpId="0" animBg="1" advAuto="0"/>
      <p:bldP spid="404" grpId="0" animBg="1" advAuto="0"/>
      <p:bldP spid="405" grpId="0" animBg="1" advAuto="0"/>
      <p:bldP spid="406" grpId="0" animBg="1" advAuto="0"/>
      <p:bldP spid="407" grpId="0" animBg="1" advAuto="0"/>
      <p:bldP spid="408" grpId="0" animBg="1" advAuto="0"/>
      <p:bldP spid="409" grpId="0" animBg="1" advAuto="0"/>
      <p:bldP spid="409" grpId="1" animBg="1" advAuto="0"/>
      <p:bldP spid="410" grpId="0" animBg="1" advAuto="0"/>
      <p:bldP spid="410" grpId="1" animBg="1" advAuto="0"/>
      <p:bldP spid="411" grpId="0" animBg="1" advAuto="0"/>
      <p:bldP spid="411" grpId="1" animBg="1" advAuto="0"/>
      <p:bldP spid="412"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ADT Bag Add Implementations"/>
          <p:cNvSpPr txBox="1">
            <a:spLocks noGrp="1"/>
          </p:cNvSpPr>
          <p:nvPr>
            <p:ph type="title"/>
          </p:nvPr>
        </p:nvSpPr>
        <p:spPr>
          <a:prstGeom prst="rect">
            <a:avLst/>
          </a:prstGeom>
        </p:spPr>
        <p:txBody>
          <a:bodyPr/>
          <a:lstStyle/>
          <a:p>
            <a:r>
              <a:t>ADT Bag </a:t>
            </a:r>
            <a:r>
              <a:rPr cap="none">
                <a:latin typeface="Courier New"/>
                <a:ea typeface="Courier New"/>
                <a:cs typeface="Courier New"/>
                <a:sym typeface="Courier New"/>
              </a:rPr>
              <a:t>Add</a:t>
            </a:r>
            <a:r>
              <a:t> Implementations</a:t>
            </a:r>
          </a:p>
        </p:txBody>
      </p:sp>
      <p:sp>
        <p:nvSpPr>
          <p:cNvPr id="417" name="Rectangle"/>
          <p:cNvSpPr/>
          <p:nvPr/>
        </p:nvSpPr>
        <p:spPr>
          <a:xfrm>
            <a:off x="12420600" y="4191000"/>
            <a:ext cx="11525250" cy="8386313"/>
          </a:xfrm>
          <a:prstGeom prst="rect">
            <a:avLst/>
          </a:prstGeom>
          <a:solidFill>
            <a:srgbClr val="E5E6E1"/>
          </a:solidFill>
          <a:ln w="50800">
            <a:solidFill>
              <a:srgbClr val="941100"/>
            </a:solidFill>
            <a:miter lim="400000"/>
          </a:ln>
          <a:effectLst>
            <a:outerShdw blurRad="419100" dir="1980000" rotWithShape="0">
              <a:srgbClr val="000000"/>
            </a:outerShdw>
          </a:effectLst>
        </p:spPr>
        <p:txBody>
          <a:bodyPr lIns="76200" tIns="76200" rIns="76200" bIns="76200" anchor="ctr"/>
          <a:lstStyle/>
          <a:p>
            <a:pPr defTabSz="876300">
              <a:defRPr sz="3000">
                <a:solidFill>
                  <a:srgbClr val="FFFFFF"/>
                </a:solidFill>
                <a:effectLst>
                  <a:outerShdw blurRad="38100" dist="12700" dir="5400000" rotWithShape="0">
                    <a:srgbClr val="000000">
                      <a:alpha val="50000"/>
                    </a:srgbClr>
                  </a:outerShdw>
                </a:effectLst>
              </a:defRPr>
            </a:pPr>
            <a:endParaRPr/>
          </a:p>
        </p:txBody>
      </p:sp>
      <p:sp>
        <p:nvSpPr>
          <p:cNvPr id="418" name="Rectangle"/>
          <p:cNvSpPr/>
          <p:nvPr/>
        </p:nvSpPr>
        <p:spPr>
          <a:xfrm>
            <a:off x="419100" y="4191000"/>
            <a:ext cx="11525250" cy="8386313"/>
          </a:xfrm>
          <a:prstGeom prst="rect">
            <a:avLst/>
          </a:prstGeom>
          <a:solidFill>
            <a:srgbClr val="E5E6E1"/>
          </a:solidFill>
          <a:ln w="50800">
            <a:solidFill>
              <a:srgbClr val="941100"/>
            </a:solidFill>
            <a:miter lim="400000"/>
          </a:ln>
          <a:effectLst>
            <a:outerShdw blurRad="419100" dir="1980000" rotWithShape="0">
              <a:srgbClr val="000000"/>
            </a:outerShdw>
          </a:effectLst>
        </p:spPr>
        <p:txBody>
          <a:bodyPr lIns="76200" tIns="76200" rIns="76200" bIns="76200" anchor="ctr"/>
          <a:lstStyle/>
          <a:p>
            <a:pPr defTabSz="876300">
              <a:defRPr sz="3000">
                <a:solidFill>
                  <a:srgbClr val="FFFFFF"/>
                </a:solidFill>
                <a:effectLst>
                  <a:outerShdw blurRad="38100" dist="12700" dir="5400000" rotWithShape="0">
                    <a:srgbClr val="000000">
                      <a:alpha val="50000"/>
                    </a:srgbClr>
                  </a:outerShdw>
                </a:effectLst>
              </a:defRPr>
            </a:pPr>
            <a:endParaRPr/>
          </a:p>
        </p:txBody>
      </p:sp>
      <p:sp>
        <p:nvSpPr>
          <p:cNvPr id="419" name="template&lt;class ItemType&gt;…"/>
          <p:cNvSpPr/>
          <p:nvPr/>
        </p:nvSpPr>
        <p:spPr>
          <a:xfrm>
            <a:off x="495300" y="4343400"/>
            <a:ext cx="12001500" cy="6210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685800">
              <a:spcBef>
                <a:spcPts val="900"/>
              </a:spcBef>
              <a:tabLst>
                <a:tab pos="368300" algn="l"/>
              </a:tabLst>
              <a:defRPr sz="26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685800">
              <a:spcBef>
                <a:spcPts val="900"/>
              </a:spcBef>
              <a:tabLst>
                <a:tab pos="368300" algn="l"/>
              </a:tabLst>
              <a:defRPr sz="2600" b="1">
                <a:latin typeface="Menlo Regular"/>
                <a:ea typeface="Menlo Regular"/>
                <a:cs typeface="Menlo Regular"/>
                <a:sym typeface="Menlo Regular"/>
              </a:defRPr>
            </a:pPr>
            <a:r>
              <a:rPr>
                <a:solidFill>
                  <a:srgbClr val="BB2CA2"/>
                </a:solidFill>
              </a:rPr>
              <a:t>bool</a:t>
            </a:r>
            <a:r>
              <a:t> ArrayBag&lt;ItemType&gt;::add(</a:t>
            </a:r>
            <a:r>
              <a:rPr>
                <a:solidFill>
                  <a:srgbClr val="BB2CA2"/>
                </a:solidFill>
              </a:rPr>
              <a:t>const</a:t>
            </a:r>
            <a:r>
              <a:t> ItemType&amp; newEntry)</a:t>
            </a:r>
          </a:p>
          <a:p>
            <a:pPr algn="l" defTabSz="685800">
              <a:spcBef>
                <a:spcPts val="900"/>
              </a:spcBef>
              <a:tabLst>
                <a:tab pos="368300" algn="l"/>
              </a:tabLst>
              <a:defRPr sz="2600" b="1">
                <a:latin typeface="Menlo Regular"/>
                <a:ea typeface="Menlo Regular"/>
                <a:cs typeface="Menlo Regular"/>
                <a:sym typeface="Menlo Regular"/>
              </a:defRPr>
            </a:pPr>
            <a:r>
              <a:t>{</a:t>
            </a:r>
          </a:p>
          <a:p>
            <a:pPr algn="l" defTabSz="685800">
              <a:spcBef>
                <a:spcPts val="900"/>
              </a:spcBef>
              <a:tabLst>
                <a:tab pos="368300" algn="l"/>
              </a:tabLst>
              <a:defRPr sz="2600" b="1">
                <a:latin typeface="Menlo Regular"/>
                <a:ea typeface="Menlo Regular"/>
                <a:cs typeface="Menlo Regular"/>
                <a:sym typeface="Menlo Regular"/>
              </a:defRPr>
            </a:pPr>
            <a:r>
              <a:t>	</a:t>
            </a:r>
            <a:r>
              <a:rPr>
                <a:solidFill>
                  <a:srgbClr val="BB2CA2"/>
                </a:solidFill>
              </a:rPr>
              <a:t>bool</a:t>
            </a:r>
            <a:r>
              <a:t> hasRoomToAdd = (itemCount &lt; maxItems);</a:t>
            </a:r>
          </a:p>
          <a:p>
            <a:pPr algn="l" defTabSz="685800">
              <a:spcBef>
                <a:spcPts val="900"/>
              </a:spcBef>
              <a:tabLst>
                <a:tab pos="368300" algn="l"/>
              </a:tabLst>
              <a:defRPr sz="2600" b="1">
                <a:latin typeface="Menlo Regular"/>
                <a:ea typeface="Menlo Regular"/>
                <a:cs typeface="Menlo Regular"/>
                <a:sym typeface="Menlo Regular"/>
              </a:defRPr>
            </a:pPr>
            <a:r>
              <a:t>	</a:t>
            </a:r>
            <a:r>
              <a:rPr>
                <a:solidFill>
                  <a:srgbClr val="BB2CA2"/>
                </a:solidFill>
              </a:rPr>
              <a:t>if</a:t>
            </a:r>
            <a:r>
              <a:t> (hasRoomToAdd)</a:t>
            </a:r>
          </a:p>
          <a:p>
            <a:pPr algn="l" defTabSz="685800">
              <a:spcBef>
                <a:spcPts val="900"/>
              </a:spcBef>
              <a:tabLst>
                <a:tab pos="368300" algn="l"/>
              </a:tabLst>
              <a:defRPr sz="2600" b="1">
                <a:latin typeface="Menlo Regular"/>
                <a:ea typeface="Menlo Regular"/>
                <a:cs typeface="Menlo Regular"/>
                <a:sym typeface="Menlo Regular"/>
              </a:defRPr>
            </a:pPr>
            <a:r>
              <a:t>	{</a:t>
            </a:r>
          </a:p>
          <a:p>
            <a:pPr algn="l" defTabSz="685800">
              <a:spcBef>
                <a:spcPts val="900"/>
              </a:spcBef>
              <a:tabLst>
                <a:tab pos="368300" algn="l"/>
              </a:tabLst>
              <a:defRPr sz="2600" b="1">
                <a:latin typeface="Menlo Regular"/>
                <a:ea typeface="Menlo Regular"/>
                <a:cs typeface="Menlo Regular"/>
                <a:sym typeface="Menlo Regular"/>
              </a:defRPr>
            </a:pPr>
            <a:r>
              <a:t>		items[itemCount] = newEntry;</a:t>
            </a:r>
          </a:p>
          <a:p>
            <a:pPr algn="l" defTabSz="685800">
              <a:spcBef>
                <a:spcPts val="900"/>
              </a:spcBef>
              <a:tabLst>
                <a:tab pos="368300" algn="l"/>
              </a:tabLst>
              <a:defRPr sz="2600" b="1">
                <a:latin typeface="Menlo Regular"/>
                <a:ea typeface="Menlo Regular"/>
                <a:cs typeface="Menlo Regular"/>
                <a:sym typeface="Menlo Regular"/>
              </a:defRPr>
            </a:pPr>
            <a:r>
              <a:t>		itemCount++;</a:t>
            </a:r>
          </a:p>
          <a:p>
            <a:pPr algn="l" defTabSz="685800">
              <a:spcBef>
                <a:spcPts val="900"/>
              </a:spcBef>
              <a:tabLst>
                <a:tab pos="368300" algn="l"/>
              </a:tabLst>
              <a:defRPr sz="2600" b="1">
                <a:solidFill>
                  <a:srgbClr val="008400"/>
                </a:solidFill>
                <a:latin typeface="Menlo Regular"/>
                <a:ea typeface="Menlo Regular"/>
                <a:cs typeface="Menlo Regular"/>
                <a:sym typeface="Menlo Regular"/>
              </a:defRPr>
            </a:pPr>
            <a:r>
              <a:rPr>
                <a:solidFill>
                  <a:srgbClr val="000000"/>
                </a:solidFill>
              </a:rPr>
              <a:t>	}  </a:t>
            </a:r>
            <a:r>
              <a:t>// end if</a:t>
            </a:r>
            <a:endParaRPr>
              <a:solidFill>
                <a:srgbClr val="000000"/>
              </a:solidFill>
            </a:endParaRPr>
          </a:p>
          <a:p>
            <a:pPr algn="l" defTabSz="685800">
              <a:spcBef>
                <a:spcPts val="900"/>
              </a:spcBef>
              <a:tabLst>
                <a:tab pos="368300" algn="l"/>
              </a:tabLst>
              <a:defRPr sz="2600" b="1">
                <a:latin typeface="Menlo Regular"/>
                <a:ea typeface="Menlo Regular"/>
                <a:cs typeface="Menlo Regular"/>
                <a:sym typeface="Menlo Regular"/>
              </a:defRPr>
            </a:pPr>
            <a:r>
              <a:t>    </a:t>
            </a:r>
          </a:p>
          <a:p>
            <a:pPr algn="l" defTabSz="685800">
              <a:spcBef>
                <a:spcPts val="900"/>
              </a:spcBef>
              <a:tabLst>
                <a:tab pos="368300" algn="l"/>
              </a:tabLst>
              <a:defRPr sz="2600" b="1">
                <a:latin typeface="Menlo Regular"/>
                <a:ea typeface="Menlo Regular"/>
                <a:cs typeface="Menlo Regular"/>
                <a:sym typeface="Menlo Regular"/>
              </a:defRPr>
            </a:pPr>
            <a:r>
              <a:t>	</a:t>
            </a:r>
            <a:r>
              <a:rPr>
                <a:solidFill>
                  <a:srgbClr val="BB2CA2"/>
                </a:solidFill>
              </a:rPr>
              <a:t>return</a:t>
            </a:r>
            <a:r>
              <a:t> hasRoomToAdd;</a:t>
            </a:r>
          </a:p>
          <a:p>
            <a:pPr algn="l" defTabSz="685800">
              <a:spcBef>
                <a:spcPts val="900"/>
              </a:spcBef>
              <a:tabLst>
                <a:tab pos="368300" algn="l"/>
              </a:tabLst>
              <a:defRPr sz="2600" b="1">
                <a:solidFill>
                  <a:srgbClr val="008400"/>
                </a:solidFill>
                <a:latin typeface="Menlo Regular"/>
                <a:ea typeface="Menlo Regular"/>
                <a:cs typeface="Menlo Regular"/>
                <a:sym typeface="Menlo Regular"/>
              </a:defRPr>
            </a:pPr>
            <a:r>
              <a:rPr>
                <a:solidFill>
                  <a:srgbClr val="000000"/>
                </a:solidFill>
              </a:rPr>
              <a:t>}  </a:t>
            </a:r>
            <a:r>
              <a:t>// end add</a:t>
            </a:r>
          </a:p>
        </p:txBody>
      </p:sp>
      <p:sp>
        <p:nvSpPr>
          <p:cNvPr id="420" name="template&lt;class ItemType&gt;…"/>
          <p:cNvSpPr/>
          <p:nvPr/>
        </p:nvSpPr>
        <p:spPr>
          <a:xfrm>
            <a:off x="12477750" y="4343400"/>
            <a:ext cx="11582400" cy="632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685800">
              <a:tabLst>
                <a:tab pos="368300" algn="l"/>
              </a:tabLst>
              <a:defRPr sz="26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685800">
              <a:tabLst>
                <a:tab pos="368300" algn="l"/>
              </a:tabLst>
              <a:defRPr sz="2600" b="1">
                <a:latin typeface="Menlo Regular"/>
                <a:ea typeface="Menlo Regular"/>
                <a:cs typeface="Menlo Regular"/>
                <a:sym typeface="Menlo Regular"/>
              </a:defRPr>
            </a:pPr>
            <a:r>
              <a:rPr>
                <a:solidFill>
                  <a:srgbClr val="BB2CA2"/>
                </a:solidFill>
              </a:rPr>
              <a:t>bool</a:t>
            </a:r>
            <a:r>
              <a:t> LinkedBag&lt;ItemType&gt;::add(</a:t>
            </a:r>
            <a:r>
              <a:rPr>
                <a:solidFill>
                  <a:srgbClr val="BB2CA2"/>
                </a:solidFill>
              </a:rPr>
              <a:t>const</a:t>
            </a:r>
            <a:r>
              <a:t> ItemType&amp; newEntry)</a:t>
            </a:r>
          </a:p>
          <a:p>
            <a:pPr algn="l" defTabSz="685800">
              <a:tabLst>
                <a:tab pos="368300" algn="l"/>
              </a:tabLst>
              <a:defRPr sz="2600" b="1">
                <a:latin typeface="Menlo Regular"/>
                <a:ea typeface="Menlo Regular"/>
                <a:cs typeface="Menlo Regular"/>
                <a:sym typeface="Menlo Regular"/>
              </a:defRPr>
            </a:pPr>
            <a:r>
              <a:t>{</a:t>
            </a:r>
          </a:p>
          <a:p>
            <a:pPr algn="l" defTabSz="685800">
              <a:tabLst>
                <a:tab pos="368300" algn="l"/>
              </a:tabLst>
              <a:defRPr sz="2600" b="1">
                <a:solidFill>
                  <a:srgbClr val="008400"/>
                </a:solidFill>
                <a:latin typeface="Menlo Regular"/>
                <a:ea typeface="Menlo Regular"/>
                <a:cs typeface="Menlo Regular"/>
                <a:sym typeface="Menlo Regular"/>
              </a:defRPr>
            </a:pPr>
            <a:r>
              <a:rPr>
                <a:solidFill>
                  <a:srgbClr val="000000"/>
                </a:solidFill>
              </a:rPr>
              <a:t> </a:t>
            </a:r>
            <a:r>
              <a:t>       </a:t>
            </a:r>
          </a:p>
          <a:p>
            <a:pPr algn="l" defTabSz="685800">
              <a:tabLst>
                <a:tab pos="368300" algn="l"/>
              </a:tabLst>
              <a:defRPr sz="2600" b="1">
                <a:latin typeface="Menlo Regular"/>
                <a:ea typeface="Menlo Regular"/>
                <a:cs typeface="Menlo Regular"/>
                <a:sym typeface="Menlo Regular"/>
              </a:defRPr>
            </a:pPr>
            <a:r>
              <a:t>   Node&lt;ItemType&gt;* nextNodePtr = </a:t>
            </a:r>
            <a:r>
              <a:rPr>
                <a:solidFill>
                  <a:srgbClr val="BB2CA2"/>
                </a:solidFill>
              </a:rPr>
              <a:t>new</a:t>
            </a:r>
            <a:r>
              <a:t> Node&lt;ItemType&gt;();</a:t>
            </a:r>
          </a:p>
          <a:p>
            <a:pPr algn="l" defTabSz="685800">
              <a:tabLst>
                <a:tab pos="368300" algn="l"/>
              </a:tabLst>
              <a:defRPr sz="2600" b="1">
                <a:latin typeface="Menlo Regular"/>
                <a:ea typeface="Menlo Regular"/>
                <a:cs typeface="Menlo Regular"/>
                <a:sym typeface="Menlo Regular"/>
              </a:defRPr>
            </a:pPr>
            <a:r>
              <a:t>   nextNodePtr-&gt;setItem(newEntry);</a:t>
            </a:r>
          </a:p>
          <a:p>
            <a:pPr algn="l" defTabSz="685800">
              <a:tabLst>
                <a:tab pos="368300" algn="l"/>
              </a:tabLst>
              <a:defRPr sz="2600" b="1">
                <a:latin typeface="Menlo Regular"/>
                <a:ea typeface="Menlo Regular"/>
                <a:cs typeface="Menlo Regular"/>
                <a:sym typeface="Menlo Regular"/>
              </a:defRPr>
            </a:pPr>
            <a:r>
              <a:t>   nextNodePtr-&gt;setNext(headPtr);  </a:t>
            </a:r>
            <a:endParaRPr>
              <a:solidFill>
                <a:srgbClr val="008400"/>
              </a:solidFill>
            </a:endParaRPr>
          </a:p>
          <a:p>
            <a:pPr algn="l" defTabSz="685800">
              <a:tabLst>
                <a:tab pos="368300" algn="l"/>
              </a:tabLst>
              <a:defRPr sz="2600" b="1">
                <a:latin typeface="Menlo Regular"/>
                <a:ea typeface="Menlo Regular"/>
                <a:cs typeface="Menlo Regular"/>
                <a:sym typeface="Menlo Regular"/>
              </a:defRPr>
            </a:pPr>
            <a:endParaRPr>
              <a:solidFill>
                <a:srgbClr val="008400"/>
              </a:solidFill>
            </a:endParaRPr>
          </a:p>
          <a:p>
            <a:pPr algn="l" defTabSz="685800">
              <a:tabLst>
                <a:tab pos="368300" algn="l"/>
              </a:tabLst>
              <a:defRPr sz="2600" b="1">
                <a:latin typeface="Menlo Regular"/>
                <a:ea typeface="Menlo Regular"/>
                <a:cs typeface="Menlo Regular"/>
                <a:sym typeface="Menlo Regular"/>
              </a:defRPr>
            </a:pPr>
            <a:r>
              <a:t>   headPtr = nextNodePtr; </a:t>
            </a:r>
          </a:p>
          <a:p>
            <a:pPr algn="l" defTabSz="685800">
              <a:tabLst>
                <a:tab pos="368300" algn="l"/>
              </a:tabLst>
              <a:defRPr sz="2600" b="1">
                <a:latin typeface="Menlo Regular"/>
                <a:ea typeface="Menlo Regular"/>
                <a:cs typeface="Menlo Regular"/>
                <a:sym typeface="Menlo Regular"/>
              </a:defRPr>
            </a:pPr>
            <a:endParaRPr/>
          </a:p>
          <a:p>
            <a:pPr algn="l" defTabSz="685800">
              <a:tabLst>
                <a:tab pos="368300" algn="l"/>
              </a:tabLst>
              <a:defRPr sz="2600" b="1">
                <a:latin typeface="Menlo Regular"/>
                <a:ea typeface="Menlo Regular"/>
                <a:cs typeface="Menlo Regular"/>
                <a:sym typeface="Menlo Regular"/>
              </a:defRPr>
            </a:pPr>
            <a:r>
              <a:t>   itemCount++;</a:t>
            </a:r>
          </a:p>
          <a:p>
            <a:pPr algn="l" defTabSz="685800">
              <a:tabLst>
                <a:tab pos="368300" algn="l"/>
              </a:tabLst>
              <a:defRPr sz="2600" b="1">
                <a:latin typeface="Menlo Regular"/>
                <a:ea typeface="Menlo Regular"/>
                <a:cs typeface="Menlo Regular"/>
                <a:sym typeface="Menlo Regular"/>
              </a:defRPr>
            </a:pPr>
            <a:r>
              <a:t>   </a:t>
            </a:r>
          </a:p>
          <a:p>
            <a:pPr algn="l" defTabSz="685800">
              <a:tabLst>
                <a:tab pos="368300" algn="l"/>
              </a:tabLst>
              <a:defRPr sz="2600" b="1">
                <a:solidFill>
                  <a:srgbClr val="BB2CA2"/>
                </a:solidFill>
                <a:latin typeface="Menlo Regular"/>
                <a:ea typeface="Menlo Regular"/>
                <a:cs typeface="Menlo Regular"/>
                <a:sym typeface="Menlo Regular"/>
              </a:defRPr>
            </a:pPr>
            <a:r>
              <a:rPr>
                <a:solidFill>
                  <a:srgbClr val="000000"/>
                </a:solidFill>
              </a:rPr>
              <a:t>   </a:t>
            </a:r>
            <a:r>
              <a:t>return</a:t>
            </a:r>
            <a:r>
              <a:rPr>
                <a:solidFill>
                  <a:srgbClr val="000000"/>
                </a:solidFill>
              </a:rPr>
              <a:t> </a:t>
            </a:r>
            <a:r>
              <a:t>true</a:t>
            </a:r>
            <a:r>
              <a:rPr>
                <a:solidFill>
                  <a:srgbClr val="000000"/>
                </a:solidFill>
              </a:rPr>
              <a:t>;</a:t>
            </a:r>
          </a:p>
          <a:p>
            <a:pPr algn="l" defTabSz="685800">
              <a:tabLst>
                <a:tab pos="368300" algn="l"/>
              </a:tabLst>
              <a:defRPr sz="2600" b="1">
                <a:solidFill>
                  <a:srgbClr val="008400"/>
                </a:solidFill>
                <a:latin typeface="Menlo Regular"/>
                <a:ea typeface="Menlo Regular"/>
                <a:cs typeface="Menlo Regular"/>
                <a:sym typeface="Menlo Regular"/>
              </a:defRPr>
            </a:pPr>
            <a:r>
              <a:rPr>
                <a:solidFill>
                  <a:srgbClr val="000000"/>
                </a:solidFill>
              </a:rPr>
              <a:t>}  </a:t>
            </a:r>
            <a:r>
              <a:t>// end add</a:t>
            </a:r>
            <a:endParaRPr>
              <a:solidFill>
                <a:srgbClr val="000000"/>
              </a:solidFill>
            </a:endParaRPr>
          </a:p>
        </p:txBody>
      </p:sp>
      <p:sp>
        <p:nvSpPr>
          <p:cNvPr id="421" name="ArrayBag"/>
          <p:cNvSpPr/>
          <p:nvPr/>
        </p:nvSpPr>
        <p:spPr>
          <a:xfrm>
            <a:off x="3695700" y="2616200"/>
            <a:ext cx="4469830" cy="1168401"/>
          </a:xfrm>
          <a:prstGeom prst="rect">
            <a:avLst/>
          </a:prstGeom>
          <a:ln w="12700">
            <a:miter lim="400000"/>
          </a:ln>
          <a:effectLst>
            <a:outerShdw blurRad="571500" dir="27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a:spcBef>
                <a:spcPts val="2700"/>
              </a:spcBef>
              <a:defRPr sz="7000" b="1">
                <a:solidFill>
                  <a:srgbClr val="941100"/>
                </a:solidFill>
                <a:latin typeface="Courier New"/>
                <a:ea typeface="Courier New"/>
                <a:cs typeface="Courier New"/>
                <a:sym typeface="Courier New"/>
              </a:defRPr>
            </a:lvl1pPr>
          </a:lstStyle>
          <a:p>
            <a:r>
              <a:t>ArrayBag</a:t>
            </a:r>
          </a:p>
        </p:txBody>
      </p:sp>
      <p:sp>
        <p:nvSpPr>
          <p:cNvPr id="422" name="LinkedBag"/>
          <p:cNvSpPr/>
          <p:nvPr/>
        </p:nvSpPr>
        <p:spPr>
          <a:xfrm>
            <a:off x="15678150" y="2616200"/>
            <a:ext cx="5007127" cy="1168401"/>
          </a:xfrm>
          <a:prstGeom prst="rect">
            <a:avLst/>
          </a:prstGeom>
          <a:ln w="12700">
            <a:miter lim="400000"/>
          </a:ln>
          <a:effectLst>
            <a:outerShdw blurRad="571500" dir="27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a:spcBef>
                <a:spcPts val="2700"/>
              </a:spcBef>
              <a:defRPr sz="7000" b="1">
                <a:solidFill>
                  <a:srgbClr val="941100"/>
                </a:solidFill>
                <a:latin typeface="Courier New"/>
                <a:ea typeface="Courier New"/>
                <a:cs typeface="Courier New"/>
                <a:sym typeface="Courier New"/>
              </a:defRPr>
            </a:lvl1pPr>
          </a:lstStyle>
          <a:p>
            <a:r>
              <a:t>LinkedBag</a:t>
            </a:r>
          </a:p>
        </p:txBody>
      </p:sp>
      <p:sp>
        <p:nvSpPr>
          <p:cNvPr id="423" name="Line"/>
          <p:cNvSpPr/>
          <p:nvPr/>
        </p:nvSpPr>
        <p:spPr>
          <a:xfrm flipV="1">
            <a:off x="9887129" y="5599719"/>
            <a:ext cx="1" cy="6048089"/>
          </a:xfrm>
          <a:prstGeom prst="line">
            <a:avLst/>
          </a:prstGeom>
          <a:ln w="114300">
            <a:solidFill>
              <a:srgbClr val="FFFB00"/>
            </a:solidFill>
            <a:miter lim="400000"/>
            <a:headEnd type="stealth"/>
          </a:ln>
          <a:effectLst>
            <a:outerShdw blurRad="3810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424" name="Line"/>
          <p:cNvSpPr/>
          <p:nvPr/>
        </p:nvSpPr>
        <p:spPr>
          <a:xfrm flipV="1">
            <a:off x="22936379" y="5409219"/>
            <a:ext cx="1" cy="6048089"/>
          </a:xfrm>
          <a:prstGeom prst="line">
            <a:avLst/>
          </a:prstGeom>
          <a:ln w="114300">
            <a:solidFill>
              <a:srgbClr val="FFFB00"/>
            </a:solidFill>
            <a:miter lim="400000"/>
            <a:headEnd type="stealth"/>
          </a:ln>
          <a:effectLst>
            <a:outerShdw blurRad="381000" dir="3060000" rotWithShape="0">
              <a:srgbClr val="000000"/>
            </a:outerShdw>
          </a:effectLst>
        </p:spPr>
        <p:txBody>
          <a:bodyPr lIns="76200" tIns="76200" rIns="76200" bIns="76200" anchor="ctr"/>
          <a:lstStyle/>
          <a:p>
            <a:pPr algn="l" defTabSz="685800">
              <a:defRPr sz="1800">
                <a:latin typeface="Helvetica"/>
                <a:ea typeface="Helvetica"/>
                <a:cs typeface="Helvetica"/>
                <a:sym typeface="Helvetica"/>
              </a:defRPr>
            </a:pPr>
            <a:endParaRPr/>
          </a:p>
        </p:txBody>
      </p:sp>
      <p:sp>
        <p:nvSpPr>
          <p:cNvPr id="425" name="O(1)"/>
          <p:cNvSpPr/>
          <p:nvPr/>
        </p:nvSpPr>
        <p:spPr>
          <a:xfrm>
            <a:off x="6198050" y="10620375"/>
            <a:ext cx="2462900" cy="1428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defTabSz="685800">
              <a:lnSpc>
                <a:spcPts val="9300"/>
              </a:lnSpc>
              <a:tabLst>
                <a:tab pos="1257300" algn="l"/>
              </a:tabLst>
              <a:defRPr sz="66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rPr sz="7800" b="0">
                <a:latin typeface="Snell Roundhand Bold"/>
                <a:ea typeface="Snell Roundhand Bold"/>
                <a:cs typeface="Snell Roundhand Bold"/>
                <a:sym typeface="Snell Roundhand Bold"/>
              </a:rPr>
              <a:t>O</a:t>
            </a:r>
            <a:r>
              <a:t>(1)</a:t>
            </a:r>
          </a:p>
        </p:txBody>
      </p:sp>
      <p:sp>
        <p:nvSpPr>
          <p:cNvPr id="426" name="O(1)"/>
          <p:cNvSpPr/>
          <p:nvPr/>
        </p:nvSpPr>
        <p:spPr>
          <a:xfrm>
            <a:off x="18923450" y="10715625"/>
            <a:ext cx="2462900" cy="1428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defTabSz="685800">
              <a:lnSpc>
                <a:spcPts val="9300"/>
              </a:lnSpc>
              <a:tabLst>
                <a:tab pos="1257300" algn="l"/>
              </a:tabLst>
              <a:defRPr sz="66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rPr sz="7800" b="0">
                <a:latin typeface="Snell Roundhand Bold"/>
                <a:ea typeface="Snell Roundhand Bold"/>
                <a:cs typeface="Snell Roundhand Bold"/>
                <a:sym typeface="Snell Roundhand Bold"/>
              </a:rPr>
              <a:t>O</a:t>
            </a:r>
            <a:r>
              <a:t>(1)</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416"/>
                                        </p:tgtEl>
                                        <p:attrNameLst>
                                          <p:attrName>style.visibility</p:attrName>
                                        </p:attrNameLst>
                                      </p:cBhvr>
                                      <p:to>
                                        <p:strVal val="visible"/>
                                      </p:to>
                                    </p:set>
                                    <p:anim calcmode="lin" valueType="num">
                                      <p:cBhvr>
                                        <p:cTn id="7" dur="1000" fill="hold"/>
                                        <p:tgtEl>
                                          <p:spTgt spid="416"/>
                                        </p:tgtEl>
                                        <p:attrNameLst>
                                          <p:attrName>ppt_w</p:attrName>
                                        </p:attrNameLst>
                                      </p:cBhvr>
                                      <p:tavLst>
                                        <p:tav tm="0">
                                          <p:val>
                                            <p:strVal val="4*#ppt_w"/>
                                          </p:val>
                                        </p:tav>
                                        <p:tav tm="100000">
                                          <p:val>
                                            <p:strVal val="#ppt_w"/>
                                          </p:val>
                                        </p:tav>
                                      </p:tavLst>
                                    </p:anim>
                                    <p:anim calcmode="lin" valueType="num">
                                      <p:cBhvr>
                                        <p:cTn id="8" dur="1000" fill="hold"/>
                                        <p:tgtEl>
                                          <p:spTgt spid="416"/>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 presetClass="entr" presetSubtype="0" fill="hold" grpId="0" nodeType="afterEffect">
                                  <p:stCondLst>
                                    <p:cond delay="0"/>
                                  </p:stCondLst>
                                  <p:iterate type="lt">
                                    <p:tmAbs val="100"/>
                                  </p:iterate>
                                  <p:childTnLst>
                                    <p:set>
                                      <p:cBhvr>
                                        <p:cTn id="11" fill="hold"/>
                                        <p:tgtEl>
                                          <p:spTgt spid="421"/>
                                        </p:tgtEl>
                                        <p:attrNameLst>
                                          <p:attrName>style.visibility</p:attrName>
                                        </p:attrNameLst>
                                      </p:cBhvr>
                                      <p:to>
                                        <p:strVal val="visible"/>
                                      </p:to>
                                    </p:set>
                                  </p:childTnLst>
                                </p:cTn>
                              </p:par>
                            </p:childTnLst>
                          </p:cTn>
                        </p:par>
                        <p:par>
                          <p:cTn id="12" fill="hold">
                            <p:stCondLst>
                              <p:cond delay="1000"/>
                            </p:stCondLst>
                            <p:childTnLst>
                              <p:par>
                                <p:cTn id="13" presetID="2" presetClass="entr" presetSubtype="8" fill="hold" grpId="0" nodeType="afterEffect">
                                  <p:stCondLst>
                                    <p:cond delay="0"/>
                                  </p:stCondLst>
                                  <p:iterate>
                                    <p:tmAbs val="0"/>
                                  </p:iterate>
                                  <p:childTnLst>
                                    <p:set>
                                      <p:cBhvr>
                                        <p:cTn id="14" fill="hold"/>
                                        <p:tgtEl>
                                          <p:spTgt spid="418"/>
                                        </p:tgtEl>
                                        <p:attrNameLst>
                                          <p:attrName>style.visibility</p:attrName>
                                        </p:attrNameLst>
                                      </p:cBhvr>
                                      <p:to>
                                        <p:strVal val="visible"/>
                                      </p:to>
                                    </p:set>
                                    <p:anim calcmode="lin" valueType="num">
                                      <p:cBhvr>
                                        <p:cTn id="15" dur="500" fill="hold"/>
                                        <p:tgtEl>
                                          <p:spTgt spid="418"/>
                                        </p:tgtEl>
                                        <p:attrNameLst>
                                          <p:attrName>ppt_x</p:attrName>
                                        </p:attrNameLst>
                                      </p:cBhvr>
                                      <p:tavLst>
                                        <p:tav tm="0">
                                          <p:val>
                                            <p:strVal val="0-#ppt_w/2"/>
                                          </p:val>
                                        </p:tav>
                                        <p:tav tm="100000">
                                          <p:val>
                                            <p:strVal val="#ppt_x"/>
                                          </p:val>
                                        </p:tav>
                                      </p:tavLst>
                                    </p:anim>
                                    <p:anim calcmode="lin" valueType="num">
                                      <p:cBhvr>
                                        <p:cTn id="16" dur="500" fill="hold"/>
                                        <p:tgtEl>
                                          <p:spTgt spid="41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 presetClass="entr" presetSubtype="0" fill="hold" grpId="0" nodeType="afterEffect">
                                  <p:stCondLst>
                                    <p:cond delay="0"/>
                                  </p:stCondLst>
                                  <p:iterate type="lt">
                                    <p:tmAbs val="100"/>
                                  </p:iterate>
                                  <p:childTnLst>
                                    <p:set>
                                      <p:cBhvr>
                                        <p:cTn id="19" fill="hold"/>
                                        <p:tgtEl>
                                          <p:spTgt spid="4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iterate>
                                    <p:tmAbs val="0"/>
                                  </p:iterate>
                                  <p:childTnLst>
                                    <p:set>
                                      <p:cBhvr>
                                        <p:cTn id="23" fill="hold"/>
                                        <p:tgtEl>
                                          <p:spTgt spid="423"/>
                                        </p:tgtEl>
                                        <p:attrNameLst>
                                          <p:attrName>style.visibility</p:attrName>
                                        </p:attrNameLst>
                                      </p:cBhvr>
                                      <p:to>
                                        <p:strVal val="visible"/>
                                      </p:to>
                                    </p:set>
                                    <p:animEffect transition="in" filter="wipe(up)">
                                      <p:cBhvr>
                                        <p:cTn id="24" dur="500"/>
                                        <p:tgtEl>
                                          <p:spTgt spid="4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fill="hold" grpId="0" nodeType="clickEffect">
                                  <p:stCondLst>
                                    <p:cond delay="0"/>
                                  </p:stCondLst>
                                  <p:iterate>
                                    <p:tmAbs val="0"/>
                                  </p:iterate>
                                  <p:childTnLst>
                                    <p:set>
                                      <p:cBhvr>
                                        <p:cTn id="28" fill="hold"/>
                                        <p:tgtEl>
                                          <p:spTgt spid="425"/>
                                        </p:tgtEl>
                                        <p:attrNameLst>
                                          <p:attrName>style.visibility</p:attrName>
                                        </p:attrNameLst>
                                      </p:cBhvr>
                                      <p:to>
                                        <p:strVal val="visible"/>
                                      </p:to>
                                    </p:set>
                                    <p:animEffect transition="in" filter="fade">
                                      <p:cBhvr>
                                        <p:cTn id="29" dur="500"/>
                                        <p:tgtEl>
                                          <p:spTgt spid="42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iterate>
                                    <p:tmAbs val="0"/>
                                  </p:iterate>
                                  <p:childTnLst>
                                    <p:set>
                                      <p:cBhvr>
                                        <p:cTn id="33" fill="hold"/>
                                        <p:tgtEl>
                                          <p:spTgt spid="417"/>
                                        </p:tgtEl>
                                        <p:attrNameLst>
                                          <p:attrName>style.visibility</p:attrName>
                                        </p:attrNameLst>
                                      </p:cBhvr>
                                      <p:to>
                                        <p:strVal val="visible"/>
                                      </p:to>
                                    </p:set>
                                    <p:anim calcmode="lin" valueType="num">
                                      <p:cBhvr>
                                        <p:cTn id="34" dur="500" fill="hold"/>
                                        <p:tgtEl>
                                          <p:spTgt spid="417"/>
                                        </p:tgtEl>
                                        <p:attrNameLst>
                                          <p:attrName>ppt_x</p:attrName>
                                        </p:attrNameLst>
                                      </p:cBhvr>
                                      <p:tavLst>
                                        <p:tav tm="0">
                                          <p:val>
                                            <p:strVal val="1+#ppt_w/2"/>
                                          </p:val>
                                        </p:tav>
                                        <p:tav tm="100000">
                                          <p:val>
                                            <p:strVal val="#ppt_x"/>
                                          </p:val>
                                        </p:tav>
                                      </p:tavLst>
                                    </p:anim>
                                    <p:anim calcmode="lin" valueType="num">
                                      <p:cBhvr>
                                        <p:cTn id="35" dur="500" fill="hold"/>
                                        <p:tgtEl>
                                          <p:spTgt spid="417"/>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1" presetClass="entr" presetSubtype="0" fill="hold" grpId="0" nodeType="afterEffect">
                                  <p:stCondLst>
                                    <p:cond delay="0"/>
                                  </p:stCondLst>
                                  <p:iterate type="lt">
                                    <p:tmAbs val="100"/>
                                  </p:iterate>
                                  <p:childTnLst>
                                    <p:set>
                                      <p:cBhvr>
                                        <p:cTn id="38" fill="hold"/>
                                        <p:tgtEl>
                                          <p:spTgt spid="420"/>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fill="hold"/>
                                        <p:tgtEl>
                                          <p:spTgt spid="422"/>
                                        </p:tgtEl>
                                        <p:attrNameLst>
                                          <p:attrName>style.visibility</p:attrName>
                                        </p:attrNameLst>
                                      </p:cBhvr>
                                      <p:to>
                                        <p:strVal val="visible"/>
                                      </p:to>
                                    </p:set>
                                  </p:childTnLst>
                                </p:cTn>
                              </p:par>
                            </p:childTnLst>
                          </p:cTn>
                        </p:par>
                        <p:par>
                          <p:cTn id="42" fill="hold">
                            <p:stCondLst>
                              <p:cond delay="500"/>
                            </p:stCondLst>
                            <p:childTnLst>
                              <p:par>
                                <p:cTn id="43" presetID="22" presetClass="entr" presetSubtype="1" fill="hold" grpId="0" nodeType="afterEffect">
                                  <p:stCondLst>
                                    <p:cond delay="0"/>
                                  </p:stCondLst>
                                  <p:iterate>
                                    <p:tmAbs val="0"/>
                                  </p:iterate>
                                  <p:childTnLst>
                                    <p:set>
                                      <p:cBhvr>
                                        <p:cTn id="44" fill="hold"/>
                                        <p:tgtEl>
                                          <p:spTgt spid="424"/>
                                        </p:tgtEl>
                                        <p:attrNameLst>
                                          <p:attrName>style.visibility</p:attrName>
                                        </p:attrNameLst>
                                      </p:cBhvr>
                                      <p:to>
                                        <p:strVal val="visible"/>
                                      </p:to>
                                    </p:set>
                                    <p:animEffect transition="in" filter="wipe(up)">
                                      <p:cBhvr>
                                        <p:cTn id="45" dur="500"/>
                                        <p:tgtEl>
                                          <p:spTgt spid="424"/>
                                        </p:tgtEl>
                                      </p:cBhvr>
                                    </p:animEffect>
                                  </p:childTnLst>
                                </p:cTn>
                              </p:par>
                            </p:childTnLst>
                          </p:cTn>
                        </p:par>
                        <p:par>
                          <p:cTn id="46" fill="hold">
                            <p:stCondLst>
                              <p:cond delay="1000"/>
                            </p:stCondLst>
                            <p:childTnLst>
                              <p:par>
                                <p:cTn id="47" presetID="10" presetClass="entr" fill="hold" grpId="0" nodeType="afterEffect">
                                  <p:stCondLst>
                                    <p:cond delay="0"/>
                                  </p:stCondLst>
                                  <p:iterate>
                                    <p:tmAbs val="0"/>
                                  </p:iterate>
                                  <p:childTnLst>
                                    <p:set>
                                      <p:cBhvr>
                                        <p:cTn id="48" fill="hold"/>
                                        <p:tgtEl>
                                          <p:spTgt spid="426"/>
                                        </p:tgtEl>
                                        <p:attrNameLst>
                                          <p:attrName>style.visibility</p:attrName>
                                        </p:attrNameLst>
                                      </p:cBhvr>
                                      <p:to>
                                        <p:strVal val="visible"/>
                                      </p:to>
                                    </p:set>
                                    <p:animEffect transition="in" filter="fade">
                                      <p:cBhvr>
                                        <p:cTn id="49" dur="5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0" animBg="1" advAuto="0"/>
      <p:bldP spid="417" grpId="0" animBg="1" advAuto="0"/>
      <p:bldP spid="418" grpId="0" animBg="1" advAuto="0"/>
      <p:bldP spid="419" grpId="0" animBg="1" advAuto="0"/>
      <p:bldP spid="420" grpId="0" animBg="1" advAuto="0"/>
      <p:bldP spid="421" grpId="0" animBg="1" advAuto="0"/>
      <p:bldP spid="422" grpId="0" animBg="1" advAuto="0"/>
      <p:bldP spid="423" grpId="0" animBg="1" advAuto="0"/>
      <p:bldP spid="424" grpId="0" animBg="1" advAuto="0"/>
      <p:bldP spid="425" grpId="0" animBg="1" advAuto="0"/>
      <p:bldP spid="426"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Rectangle"/>
          <p:cNvSpPr/>
          <p:nvPr/>
        </p:nvSpPr>
        <p:spPr>
          <a:xfrm>
            <a:off x="12420600" y="3604401"/>
            <a:ext cx="11525250" cy="9086850"/>
          </a:xfrm>
          <a:prstGeom prst="rect">
            <a:avLst/>
          </a:prstGeom>
          <a:solidFill>
            <a:srgbClr val="E5E6E1"/>
          </a:solidFill>
          <a:ln w="50800">
            <a:solidFill>
              <a:srgbClr val="941100"/>
            </a:solidFill>
            <a:miter lim="400000"/>
          </a:ln>
          <a:effectLst>
            <a:outerShdw blurRad="419100" dir="1980000" rotWithShape="0">
              <a:srgbClr val="000000"/>
            </a:outerShdw>
          </a:effectLst>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431" name="Rectangle"/>
          <p:cNvSpPr/>
          <p:nvPr/>
        </p:nvSpPr>
        <p:spPr>
          <a:xfrm>
            <a:off x="419100" y="3604401"/>
            <a:ext cx="11525250" cy="9086850"/>
          </a:xfrm>
          <a:prstGeom prst="rect">
            <a:avLst/>
          </a:prstGeom>
          <a:solidFill>
            <a:srgbClr val="E5E6E1"/>
          </a:solidFill>
          <a:ln w="50800">
            <a:solidFill>
              <a:srgbClr val="941100"/>
            </a:solidFill>
            <a:miter lim="400000"/>
          </a:ln>
          <a:effectLst>
            <a:outerShdw blurRad="419100" dir="1980000" rotWithShape="0">
              <a:srgbClr val="000000"/>
            </a:outerShdw>
          </a:effectLst>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432" name="ArrayBag"/>
          <p:cNvSpPr/>
          <p:nvPr/>
        </p:nvSpPr>
        <p:spPr>
          <a:xfrm>
            <a:off x="3695700" y="2029601"/>
            <a:ext cx="4469830" cy="1168401"/>
          </a:xfrm>
          <a:prstGeom prst="rect">
            <a:avLst/>
          </a:prstGeom>
          <a:ln w="12700">
            <a:miter lim="400000"/>
          </a:ln>
          <a:effectLst>
            <a:outerShdw blurRad="571500" dir="27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a:spcBef>
                <a:spcPts val="2700"/>
              </a:spcBef>
              <a:defRPr sz="7000" b="1">
                <a:solidFill>
                  <a:srgbClr val="941100"/>
                </a:solidFill>
                <a:latin typeface="Courier New"/>
                <a:ea typeface="Courier New"/>
                <a:cs typeface="Courier New"/>
                <a:sym typeface="Courier New"/>
              </a:defRPr>
            </a:lvl1pPr>
          </a:lstStyle>
          <a:p>
            <a:r>
              <a:t>ArrayBag</a:t>
            </a:r>
          </a:p>
        </p:txBody>
      </p:sp>
      <p:sp>
        <p:nvSpPr>
          <p:cNvPr id="433" name="LinkedBag"/>
          <p:cNvSpPr/>
          <p:nvPr/>
        </p:nvSpPr>
        <p:spPr>
          <a:xfrm>
            <a:off x="15678150" y="2029601"/>
            <a:ext cx="5007127" cy="1168401"/>
          </a:xfrm>
          <a:prstGeom prst="rect">
            <a:avLst/>
          </a:prstGeom>
          <a:ln w="12700">
            <a:miter lim="400000"/>
          </a:ln>
          <a:effectLst>
            <a:outerShdw blurRad="571500" dir="27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a:spcBef>
                <a:spcPts val="2700"/>
              </a:spcBef>
              <a:defRPr sz="7000" b="1">
                <a:solidFill>
                  <a:srgbClr val="941100"/>
                </a:solidFill>
                <a:latin typeface="Courier New"/>
                <a:ea typeface="Courier New"/>
                <a:cs typeface="Courier New"/>
                <a:sym typeface="Courier New"/>
              </a:defRPr>
            </a:lvl1pPr>
          </a:lstStyle>
          <a:p>
            <a:r>
              <a:t>LinkedBag</a:t>
            </a:r>
          </a:p>
        </p:txBody>
      </p:sp>
      <p:sp>
        <p:nvSpPr>
          <p:cNvPr id="434" name="ADT Bag contains Implementations"/>
          <p:cNvSpPr txBox="1">
            <a:spLocks noGrp="1"/>
          </p:cNvSpPr>
          <p:nvPr>
            <p:ph type="title"/>
          </p:nvPr>
        </p:nvSpPr>
        <p:spPr>
          <a:prstGeom prst="rect">
            <a:avLst/>
          </a:prstGeom>
        </p:spPr>
        <p:txBody>
          <a:bodyPr>
            <a:normAutofit/>
          </a:bodyPr>
          <a:lstStyle/>
          <a:p>
            <a:pPr defTabSz="737234">
              <a:defRPr sz="10260"/>
            </a:pPr>
            <a:r>
              <a:t>ADT Bag </a:t>
            </a:r>
            <a:r>
              <a:rPr cap="none">
                <a:latin typeface="Courier New"/>
                <a:ea typeface="Courier New"/>
                <a:cs typeface="Courier New"/>
                <a:sym typeface="Courier New"/>
              </a:rPr>
              <a:t>contains</a:t>
            </a:r>
            <a:r>
              <a:t> Implementations</a:t>
            </a:r>
          </a:p>
        </p:txBody>
      </p:sp>
      <p:sp>
        <p:nvSpPr>
          <p:cNvPr id="435" name="template&lt;class ItemType&gt;…"/>
          <p:cNvSpPr/>
          <p:nvPr/>
        </p:nvSpPr>
        <p:spPr>
          <a:xfrm>
            <a:off x="571500" y="3718701"/>
            <a:ext cx="11372850" cy="695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685800">
              <a:tabLst>
                <a:tab pos="368300" algn="l"/>
              </a:tabLst>
              <a:defRPr sz="2600" b="1">
                <a:latin typeface="Menlo Regular"/>
                <a:ea typeface="Menlo Regular"/>
                <a:cs typeface="Menlo Regular"/>
                <a:sym typeface="Menlo Regular"/>
              </a:defRPr>
            </a:pPr>
            <a:r>
              <a:rPr dirty="0">
                <a:solidFill>
                  <a:srgbClr val="BB2CA2"/>
                </a:solidFill>
              </a:rPr>
              <a:t>template</a:t>
            </a:r>
            <a:r>
              <a:rPr dirty="0"/>
              <a:t>&lt;</a:t>
            </a:r>
            <a:r>
              <a:rPr dirty="0">
                <a:solidFill>
                  <a:srgbClr val="BB2CA2"/>
                </a:solidFill>
              </a:rPr>
              <a:t>class</a:t>
            </a:r>
            <a:r>
              <a:rPr dirty="0"/>
              <a:t> ItemType&gt;</a:t>
            </a:r>
          </a:p>
          <a:p>
            <a:pPr algn="l" defTabSz="685800">
              <a:tabLst>
                <a:tab pos="368300" algn="l"/>
              </a:tabLst>
              <a:defRPr sz="2600" b="1">
                <a:latin typeface="Menlo Regular"/>
                <a:ea typeface="Menlo Regular"/>
                <a:cs typeface="Menlo Regular"/>
                <a:sym typeface="Menlo Regular"/>
              </a:defRPr>
            </a:pPr>
            <a:r>
              <a:rPr dirty="0">
                <a:solidFill>
                  <a:srgbClr val="BB2CA2"/>
                </a:solidFill>
              </a:rPr>
              <a:t>bool</a:t>
            </a:r>
            <a:r>
              <a:rPr dirty="0"/>
              <a:t> </a:t>
            </a:r>
            <a:r>
              <a:rPr dirty="0" err="1"/>
              <a:t>ArrayBag</a:t>
            </a:r>
            <a:r>
              <a:rPr dirty="0"/>
              <a:t>&lt;ItemType&gt;::contains(</a:t>
            </a:r>
            <a:r>
              <a:rPr dirty="0">
                <a:solidFill>
                  <a:srgbClr val="BB2CA2"/>
                </a:solidFill>
              </a:rPr>
              <a:t>const</a:t>
            </a:r>
            <a:r>
              <a:rPr dirty="0"/>
              <a:t> </a:t>
            </a:r>
          </a:p>
          <a:p>
            <a:pPr algn="l" defTabSz="685800">
              <a:tabLst>
                <a:tab pos="368300" algn="l"/>
              </a:tabLst>
              <a:defRPr sz="2600" b="1">
                <a:latin typeface="Menlo Regular"/>
                <a:ea typeface="Menlo Regular"/>
                <a:cs typeface="Menlo Regular"/>
                <a:sym typeface="Menlo Regular"/>
              </a:defRPr>
            </a:pPr>
            <a:r>
              <a:rPr dirty="0"/>
              <a:t>									ItemType&amp; </a:t>
            </a:r>
            <a:r>
              <a:rPr dirty="0" err="1"/>
              <a:t>anEntry</a:t>
            </a:r>
            <a:r>
              <a:rPr dirty="0"/>
              <a:t>) </a:t>
            </a:r>
            <a:r>
              <a:rPr dirty="0">
                <a:solidFill>
                  <a:srgbClr val="BB2CA2"/>
                </a:solidFill>
              </a:rPr>
              <a:t>const</a:t>
            </a:r>
          </a:p>
          <a:p>
            <a:pPr algn="l" defTabSz="685800">
              <a:tabLst>
                <a:tab pos="368300" algn="l"/>
              </a:tabLst>
              <a:defRPr sz="2600" b="1">
                <a:latin typeface="Menlo Regular"/>
                <a:ea typeface="Menlo Regular"/>
                <a:cs typeface="Menlo Regular"/>
                <a:sym typeface="Menlo Regular"/>
              </a:defRPr>
            </a:pPr>
            <a:r>
              <a:rPr dirty="0"/>
              <a:t>{</a:t>
            </a:r>
          </a:p>
          <a:p>
            <a:pPr algn="l" defTabSz="685800">
              <a:tabLst>
                <a:tab pos="368300" algn="l"/>
              </a:tabLst>
              <a:defRPr sz="2600" b="1">
                <a:latin typeface="Menlo Regular"/>
                <a:ea typeface="Menlo Regular"/>
                <a:cs typeface="Menlo Regular"/>
                <a:sym typeface="Menlo Regular"/>
              </a:defRPr>
            </a:pPr>
            <a:r>
              <a:rPr dirty="0"/>
              <a:t>	</a:t>
            </a:r>
            <a:r>
              <a:rPr dirty="0">
                <a:solidFill>
                  <a:srgbClr val="BB2CA2"/>
                </a:solidFill>
              </a:rPr>
              <a:t>bool</a:t>
            </a:r>
            <a:r>
              <a:rPr dirty="0"/>
              <a:t> found = </a:t>
            </a:r>
            <a:r>
              <a:rPr dirty="0">
                <a:solidFill>
                  <a:srgbClr val="BB2CA2"/>
                </a:solidFill>
              </a:rPr>
              <a:t>false</a:t>
            </a:r>
            <a:r>
              <a:rPr dirty="0"/>
              <a:t>;</a:t>
            </a:r>
          </a:p>
          <a:p>
            <a:pPr algn="l" defTabSz="685800">
              <a:tabLst>
                <a:tab pos="368300" algn="l"/>
              </a:tabLst>
              <a:defRPr sz="2600" b="1">
                <a:latin typeface="Menlo Regular"/>
                <a:ea typeface="Menlo Regular"/>
                <a:cs typeface="Menlo Regular"/>
                <a:sym typeface="Menlo Regular"/>
              </a:defRPr>
            </a:pPr>
            <a:r>
              <a:rPr dirty="0"/>
              <a:t>   </a:t>
            </a:r>
            <a:r>
              <a:rPr dirty="0">
                <a:solidFill>
                  <a:srgbClr val="BB2CA2"/>
                </a:solidFill>
              </a:rPr>
              <a:t>int</a:t>
            </a:r>
            <a:r>
              <a:rPr dirty="0"/>
              <a:t> </a:t>
            </a:r>
            <a:r>
              <a:rPr dirty="0" err="1"/>
              <a:t>searchIndex</a:t>
            </a:r>
            <a:r>
              <a:rPr dirty="0"/>
              <a:t> = </a:t>
            </a:r>
            <a:r>
              <a:rPr dirty="0">
                <a:solidFill>
                  <a:srgbClr val="272AD8"/>
                </a:solidFill>
              </a:rPr>
              <a:t>0</a:t>
            </a:r>
            <a:r>
              <a:rPr dirty="0"/>
              <a:t>;</a:t>
            </a:r>
          </a:p>
          <a:p>
            <a:pPr algn="l" defTabSz="685800">
              <a:tabLst>
                <a:tab pos="368300" algn="l"/>
              </a:tabLst>
              <a:defRPr sz="2600" b="1">
                <a:latin typeface="Menlo Regular"/>
                <a:ea typeface="Menlo Regular"/>
                <a:cs typeface="Menlo Regular"/>
                <a:sym typeface="Menlo Regular"/>
              </a:defRPr>
            </a:pPr>
            <a:r>
              <a:rPr dirty="0"/>
              <a:t>   </a:t>
            </a:r>
          </a:p>
          <a:p>
            <a:pPr algn="l" defTabSz="685800">
              <a:tabLst>
                <a:tab pos="368300" algn="l"/>
              </a:tabLst>
              <a:defRPr sz="2600" b="1">
                <a:latin typeface="Menlo Regular"/>
                <a:ea typeface="Menlo Regular"/>
                <a:cs typeface="Menlo Regular"/>
                <a:sym typeface="Menlo Regular"/>
              </a:defRPr>
            </a:pPr>
            <a:r>
              <a:rPr dirty="0"/>
              <a:t>   </a:t>
            </a:r>
            <a:r>
              <a:rPr dirty="0">
                <a:solidFill>
                  <a:srgbClr val="BB2CA2"/>
                </a:solidFill>
              </a:rPr>
              <a:t>while</a:t>
            </a:r>
            <a:r>
              <a:rPr dirty="0"/>
              <a:t> (!found &amp;&amp; (</a:t>
            </a:r>
            <a:r>
              <a:rPr dirty="0" err="1"/>
              <a:t>searchIndex</a:t>
            </a:r>
            <a:r>
              <a:rPr dirty="0"/>
              <a:t> &lt; </a:t>
            </a:r>
            <a:r>
              <a:rPr dirty="0" err="1"/>
              <a:t>itemCount</a:t>
            </a:r>
            <a:r>
              <a:rPr dirty="0"/>
              <a:t>))</a:t>
            </a:r>
          </a:p>
          <a:p>
            <a:pPr algn="l" defTabSz="685800">
              <a:tabLst>
                <a:tab pos="368300" algn="l"/>
              </a:tabLst>
              <a:defRPr sz="2600" b="1">
                <a:latin typeface="Menlo Regular"/>
                <a:ea typeface="Menlo Regular"/>
                <a:cs typeface="Menlo Regular"/>
                <a:sym typeface="Menlo Regular"/>
              </a:defRPr>
            </a:pPr>
            <a:r>
              <a:rPr dirty="0"/>
              <a:t>   {</a:t>
            </a:r>
          </a:p>
          <a:p>
            <a:pPr algn="l" defTabSz="685800">
              <a:tabLst>
                <a:tab pos="368300" algn="l"/>
              </a:tabLst>
              <a:defRPr sz="2600" b="1">
                <a:latin typeface="Menlo Regular"/>
                <a:ea typeface="Menlo Regular"/>
                <a:cs typeface="Menlo Regular"/>
                <a:sym typeface="Menlo Regular"/>
              </a:defRPr>
            </a:pPr>
            <a:r>
              <a:rPr dirty="0"/>
              <a:t>      found = (items[</a:t>
            </a:r>
            <a:r>
              <a:rPr dirty="0" err="1"/>
              <a:t>searchIndex</a:t>
            </a:r>
            <a:r>
              <a:rPr dirty="0"/>
              <a:t>] == </a:t>
            </a:r>
            <a:r>
              <a:rPr dirty="0" err="1"/>
              <a:t>anEntry</a:t>
            </a:r>
            <a:r>
              <a:rPr dirty="0"/>
              <a:t>);</a:t>
            </a:r>
          </a:p>
          <a:p>
            <a:pPr algn="l" defTabSz="685800">
              <a:tabLst>
                <a:tab pos="368300" algn="l"/>
              </a:tabLst>
              <a:defRPr sz="2600" b="1">
                <a:latin typeface="Menlo Regular"/>
                <a:ea typeface="Menlo Regular"/>
                <a:cs typeface="Menlo Regular"/>
                <a:sym typeface="Menlo Regular"/>
              </a:defRPr>
            </a:pPr>
            <a:r>
              <a:rPr dirty="0"/>
              <a:t> </a:t>
            </a:r>
          </a:p>
          <a:p>
            <a:pPr algn="l" defTabSz="685800">
              <a:tabLst>
                <a:tab pos="368300" algn="l"/>
              </a:tabLst>
              <a:defRPr sz="2600" b="1">
                <a:latin typeface="Menlo Regular"/>
                <a:ea typeface="Menlo Regular"/>
                <a:cs typeface="Menlo Regular"/>
                <a:sym typeface="Menlo Regular"/>
              </a:defRPr>
            </a:pPr>
            <a:r>
              <a:rPr dirty="0"/>
              <a:t>      </a:t>
            </a:r>
            <a:r>
              <a:rPr dirty="0">
                <a:solidFill>
                  <a:srgbClr val="BB2CA2"/>
                </a:solidFill>
              </a:rPr>
              <a:t>if</a:t>
            </a:r>
            <a:r>
              <a:rPr dirty="0"/>
              <a:t> (!found)</a:t>
            </a:r>
          </a:p>
          <a:p>
            <a:pPr lvl="2" indent="914400" algn="l" defTabSz="685800">
              <a:tabLst>
                <a:tab pos="368300" algn="l"/>
              </a:tabLst>
              <a:defRPr sz="2600" b="1">
                <a:latin typeface="Menlo Regular"/>
                <a:ea typeface="Menlo Regular"/>
                <a:cs typeface="Menlo Regular"/>
                <a:sym typeface="Menlo Regular"/>
              </a:defRPr>
            </a:pPr>
            <a:r>
              <a:rPr dirty="0"/>
              <a:t>  </a:t>
            </a:r>
            <a:r>
              <a:rPr dirty="0" err="1"/>
              <a:t>searchIndex</a:t>
            </a:r>
            <a:r>
              <a:rPr dirty="0"/>
              <a:t>++;</a:t>
            </a:r>
          </a:p>
          <a:p>
            <a:pPr algn="l" defTabSz="685800">
              <a:tabLst>
                <a:tab pos="368300" algn="l"/>
              </a:tabLst>
              <a:defRPr sz="2600" b="1">
                <a:solidFill>
                  <a:srgbClr val="008400"/>
                </a:solidFill>
                <a:latin typeface="Menlo Regular"/>
                <a:ea typeface="Menlo Regular"/>
                <a:cs typeface="Menlo Regular"/>
                <a:sym typeface="Menlo Regular"/>
              </a:defRPr>
            </a:pPr>
            <a:endParaRPr dirty="0"/>
          </a:p>
          <a:p>
            <a:pPr algn="l" defTabSz="685800">
              <a:tabLst>
                <a:tab pos="368300" algn="l"/>
              </a:tabLst>
              <a:defRPr sz="2600" b="1">
                <a:solidFill>
                  <a:srgbClr val="008400"/>
                </a:solidFill>
                <a:latin typeface="Menlo Regular"/>
                <a:ea typeface="Menlo Regular"/>
                <a:cs typeface="Menlo Regular"/>
                <a:sym typeface="Menlo Regular"/>
              </a:defRPr>
            </a:pPr>
            <a:r>
              <a:rPr dirty="0">
                <a:solidFill>
                  <a:srgbClr val="000000"/>
                </a:solidFill>
              </a:rPr>
              <a:t>   }  </a:t>
            </a:r>
            <a:r>
              <a:rPr dirty="0"/>
              <a:t>// end while</a:t>
            </a:r>
            <a:endParaRPr dirty="0">
              <a:solidFill>
                <a:srgbClr val="000000"/>
              </a:solidFill>
            </a:endParaRPr>
          </a:p>
          <a:p>
            <a:pPr algn="l" defTabSz="685800">
              <a:tabLst>
                <a:tab pos="368300" algn="l"/>
              </a:tabLst>
              <a:defRPr sz="2600" b="1">
                <a:latin typeface="Menlo Regular"/>
                <a:ea typeface="Menlo Regular"/>
                <a:cs typeface="Menlo Regular"/>
                <a:sym typeface="Menlo Regular"/>
              </a:defRPr>
            </a:pPr>
            <a:r>
              <a:rPr dirty="0"/>
              <a:t>   </a:t>
            </a:r>
            <a:r>
              <a:rPr dirty="0">
                <a:solidFill>
                  <a:srgbClr val="BB2CA2"/>
                </a:solidFill>
              </a:rPr>
              <a:t>return</a:t>
            </a:r>
            <a:r>
              <a:rPr dirty="0"/>
              <a:t> found;</a:t>
            </a:r>
          </a:p>
          <a:p>
            <a:pPr algn="l" defTabSz="685800">
              <a:tabLst>
                <a:tab pos="368300" algn="l"/>
              </a:tabLst>
              <a:defRPr sz="2600" b="1">
                <a:latin typeface="Menlo Regular"/>
                <a:ea typeface="Menlo Regular"/>
                <a:cs typeface="Menlo Regular"/>
                <a:sym typeface="Menlo Regular"/>
              </a:defRPr>
            </a:pPr>
            <a:r>
              <a:rPr dirty="0"/>
              <a:t>}  </a:t>
            </a:r>
            <a:r>
              <a:rPr dirty="0">
                <a:solidFill>
                  <a:srgbClr val="009051"/>
                </a:solidFill>
              </a:rPr>
              <a:t>// end contains</a:t>
            </a:r>
          </a:p>
        </p:txBody>
      </p:sp>
      <p:sp>
        <p:nvSpPr>
          <p:cNvPr id="436" name="template&lt;class ItemType&gt;…"/>
          <p:cNvSpPr/>
          <p:nvPr/>
        </p:nvSpPr>
        <p:spPr>
          <a:xfrm>
            <a:off x="12573000" y="3718701"/>
            <a:ext cx="11372850" cy="6553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685800">
              <a:tabLst>
                <a:tab pos="368300" algn="l"/>
              </a:tabLst>
              <a:defRPr sz="2600" b="1">
                <a:latin typeface="Menlo Regular"/>
                <a:ea typeface="Menlo Regular"/>
                <a:cs typeface="Menlo Regular"/>
                <a:sym typeface="Menlo Regular"/>
              </a:defRPr>
            </a:pPr>
            <a:r>
              <a:rPr dirty="0">
                <a:solidFill>
                  <a:srgbClr val="BB2CA2"/>
                </a:solidFill>
              </a:rPr>
              <a:t>template</a:t>
            </a:r>
            <a:r>
              <a:rPr dirty="0"/>
              <a:t>&lt;</a:t>
            </a:r>
            <a:r>
              <a:rPr dirty="0">
                <a:solidFill>
                  <a:srgbClr val="BB2CA2"/>
                </a:solidFill>
              </a:rPr>
              <a:t>class</a:t>
            </a:r>
            <a:r>
              <a:rPr dirty="0"/>
              <a:t> ItemType&gt;</a:t>
            </a:r>
          </a:p>
          <a:p>
            <a:pPr algn="l" defTabSz="685800">
              <a:tabLst>
                <a:tab pos="368300" algn="l"/>
              </a:tabLst>
              <a:defRPr sz="2600" b="1">
                <a:latin typeface="Menlo Regular"/>
                <a:ea typeface="Menlo Regular"/>
                <a:cs typeface="Menlo Regular"/>
                <a:sym typeface="Menlo Regular"/>
              </a:defRPr>
            </a:pPr>
            <a:r>
              <a:rPr dirty="0">
                <a:solidFill>
                  <a:srgbClr val="BB2CA2"/>
                </a:solidFill>
              </a:rPr>
              <a:t>bool</a:t>
            </a:r>
            <a:r>
              <a:rPr dirty="0"/>
              <a:t> </a:t>
            </a:r>
            <a:r>
              <a:rPr dirty="0" err="1"/>
              <a:t>LinkedBag</a:t>
            </a:r>
            <a:r>
              <a:rPr dirty="0"/>
              <a:t>&lt;ItemType&gt;::contains(</a:t>
            </a:r>
            <a:r>
              <a:rPr dirty="0">
                <a:solidFill>
                  <a:srgbClr val="BB2CA2"/>
                </a:solidFill>
              </a:rPr>
              <a:t>const</a:t>
            </a:r>
            <a:r>
              <a:rPr dirty="0"/>
              <a:t> </a:t>
            </a:r>
          </a:p>
          <a:p>
            <a:pPr algn="l" defTabSz="685800">
              <a:tabLst>
                <a:tab pos="368300" algn="l"/>
              </a:tabLst>
              <a:defRPr sz="2600" b="1">
                <a:latin typeface="Menlo Regular"/>
                <a:ea typeface="Menlo Regular"/>
                <a:cs typeface="Menlo Regular"/>
                <a:sym typeface="Menlo Regular"/>
              </a:defRPr>
            </a:pPr>
            <a:r>
              <a:rPr dirty="0"/>
              <a:t>									ItemType&amp; </a:t>
            </a:r>
            <a:r>
              <a:rPr dirty="0" err="1"/>
              <a:t>anEntry</a:t>
            </a:r>
            <a:r>
              <a:rPr dirty="0"/>
              <a:t>) </a:t>
            </a:r>
            <a:r>
              <a:rPr dirty="0">
                <a:solidFill>
                  <a:srgbClr val="BB2CA2"/>
                </a:solidFill>
              </a:rPr>
              <a:t>const</a:t>
            </a:r>
          </a:p>
          <a:p>
            <a:pPr algn="l" defTabSz="685800">
              <a:tabLst>
                <a:tab pos="368300" algn="l"/>
              </a:tabLst>
              <a:defRPr sz="2600" b="1">
                <a:latin typeface="Menlo Regular"/>
                <a:ea typeface="Menlo Regular"/>
                <a:cs typeface="Menlo Regular"/>
                <a:sym typeface="Menlo Regular"/>
              </a:defRPr>
            </a:pPr>
            <a:r>
              <a:rPr dirty="0"/>
              <a:t>{</a:t>
            </a:r>
          </a:p>
          <a:p>
            <a:pPr algn="l" defTabSz="685800">
              <a:tabLst>
                <a:tab pos="368300" algn="l"/>
              </a:tabLst>
              <a:defRPr sz="2600" b="1">
                <a:latin typeface="Menlo Regular"/>
                <a:ea typeface="Menlo Regular"/>
                <a:cs typeface="Menlo Regular"/>
                <a:sym typeface="Menlo Regular"/>
              </a:defRPr>
            </a:pPr>
            <a:r>
              <a:rPr dirty="0"/>
              <a:t>   </a:t>
            </a:r>
            <a:r>
              <a:rPr dirty="0">
                <a:solidFill>
                  <a:srgbClr val="BB2CA2"/>
                </a:solidFill>
              </a:rPr>
              <a:t>bool</a:t>
            </a:r>
            <a:r>
              <a:rPr dirty="0"/>
              <a:t> found = </a:t>
            </a:r>
            <a:r>
              <a:rPr dirty="0">
                <a:solidFill>
                  <a:srgbClr val="BB2CA2"/>
                </a:solidFill>
              </a:rPr>
              <a:t>false</a:t>
            </a:r>
            <a:r>
              <a:rPr dirty="0"/>
              <a:t>;</a:t>
            </a:r>
          </a:p>
          <a:p>
            <a:pPr algn="l" defTabSz="685800">
              <a:tabLst>
                <a:tab pos="368300" algn="l"/>
              </a:tabLst>
              <a:defRPr sz="2600" b="1">
                <a:latin typeface="Menlo Regular"/>
                <a:ea typeface="Menlo Regular"/>
                <a:cs typeface="Menlo Regular"/>
                <a:sym typeface="Menlo Regular"/>
              </a:defRPr>
            </a:pPr>
            <a:r>
              <a:rPr dirty="0"/>
              <a:t>   Node&lt;ItemType&gt;* </a:t>
            </a:r>
            <a:r>
              <a:rPr dirty="0" err="1"/>
              <a:t>curPtr</a:t>
            </a:r>
            <a:r>
              <a:rPr dirty="0"/>
              <a:t> = </a:t>
            </a:r>
            <a:r>
              <a:rPr dirty="0" err="1"/>
              <a:t>headPtr</a:t>
            </a:r>
            <a:r>
              <a:rPr dirty="0"/>
              <a:t>;</a:t>
            </a:r>
          </a:p>
          <a:p>
            <a:pPr algn="l" defTabSz="685800">
              <a:tabLst>
                <a:tab pos="368300" algn="l"/>
              </a:tabLst>
              <a:defRPr sz="2600" b="1">
                <a:latin typeface="Menlo Regular"/>
                <a:ea typeface="Menlo Regular"/>
                <a:cs typeface="Menlo Regular"/>
                <a:sym typeface="Menlo Regular"/>
              </a:defRPr>
            </a:pPr>
            <a:r>
              <a:rPr dirty="0"/>
              <a:t>   </a:t>
            </a:r>
          </a:p>
          <a:p>
            <a:pPr algn="l" defTabSz="685800">
              <a:tabLst>
                <a:tab pos="368300" algn="l"/>
              </a:tabLst>
              <a:defRPr sz="2600" b="1">
                <a:latin typeface="Menlo Regular"/>
                <a:ea typeface="Menlo Regular"/>
                <a:cs typeface="Menlo Regular"/>
                <a:sym typeface="Menlo Regular"/>
              </a:defRPr>
            </a:pPr>
            <a:r>
              <a:rPr dirty="0"/>
              <a:t>   </a:t>
            </a:r>
            <a:r>
              <a:rPr dirty="0">
                <a:solidFill>
                  <a:srgbClr val="BB2CA2"/>
                </a:solidFill>
              </a:rPr>
              <a:t>while</a:t>
            </a:r>
            <a:r>
              <a:rPr dirty="0"/>
              <a:t> (!found &amp;&amp; (</a:t>
            </a:r>
            <a:r>
              <a:rPr dirty="0" err="1"/>
              <a:t>curPtr</a:t>
            </a:r>
            <a:r>
              <a:rPr dirty="0"/>
              <a:t> != </a:t>
            </a:r>
            <a:r>
              <a:rPr dirty="0" err="1">
                <a:solidFill>
                  <a:srgbClr val="BB2CA2"/>
                </a:solidFill>
              </a:rPr>
              <a:t>nullptr</a:t>
            </a:r>
            <a:r>
              <a:rPr dirty="0"/>
              <a:t>))</a:t>
            </a:r>
          </a:p>
          <a:p>
            <a:pPr algn="l" defTabSz="685800">
              <a:tabLst>
                <a:tab pos="368300" algn="l"/>
              </a:tabLst>
              <a:defRPr sz="2600" b="1">
                <a:latin typeface="Menlo Regular"/>
                <a:ea typeface="Menlo Regular"/>
                <a:cs typeface="Menlo Regular"/>
                <a:sym typeface="Menlo Regular"/>
              </a:defRPr>
            </a:pPr>
            <a:r>
              <a:rPr dirty="0"/>
              <a:t>   {</a:t>
            </a:r>
          </a:p>
          <a:p>
            <a:pPr algn="l" defTabSz="685800">
              <a:tabLst>
                <a:tab pos="368300" algn="l"/>
              </a:tabLst>
              <a:defRPr sz="2600" b="1">
                <a:latin typeface="Menlo Regular"/>
                <a:ea typeface="Menlo Regular"/>
                <a:cs typeface="Menlo Regular"/>
                <a:sym typeface="Menlo Regular"/>
              </a:defRPr>
            </a:pPr>
            <a:r>
              <a:rPr dirty="0"/>
              <a:t>      found = (</a:t>
            </a:r>
            <a:r>
              <a:rPr dirty="0" err="1"/>
              <a:t>anEntry</a:t>
            </a:r>
            <a:r>
              <a:rPr dirty="0"/>
              <a:t> == </a:t>
            </a:r>
            <a:r>
              <a:rPr dirty="0" err="1"/>
              <a:t>curPtr</a:t>
            </a:r>
            <a:r>
              <a:rPr dirty="0"/>
              <a:t>-&gt;</a:t>
            </a:r>
            <a:r>
              <a:rPr dirty="0" err="1"/>
              <a:t>getItem</a:t>
            </a:r>
            <a:r>
              <a:rPr dirty="0"/>
              <a:t>());</a:t>
            </a:r>
          </a:p>
          <a:p>
            <a:pPr algn="l" defTabSz="685800">
              <a:tabLst>
                <a:tab pos="368300" algn="l"/>
              </a:tabLst>
              <a:defRPr sz="2600" b="1">
                <a:latin typeface="Menlo Regular"/>
                <a:ea typeface="Menlo Regular"/>
                <a:cs typeface="Menlo Regular"/>
                <a:sym typeface="Menlo Regular"/>
              </a:defRPr>
            </a:pPr>
            <a:endParaRPr dirty="0"/>
          </a:p>
          <a:p>
            <a:pPr algn="l" defTabSz="685800">
              <a:tabLst>
                <a:tab pos="368300" algn="l"/>
              </a:tabLst>
              <a:defRPr sz="2600" b="1">
                <a:latin typeface="Menlo Regular"/>
                <a:ea typeface="Menlo Regular"/>
                <a:cs typeface="Menlo Regular"/>
                <a:sym typeface="Menlo Regular"/>
              </a:defRPr>
            </a:pPr>
            <a:r>
              <a:rPr dirty="0"/>
              <a:t>      </a:t>
            </a:r>
            <a:r>
              <a:rPr dirty="0">
                <a:solidFill>
                  <a:srgbClr val="BB2CA2"/>
                </a:solidFill>
              </a:rPr>
              <a:t>if</a:t>
            </a:r>
            <a:r>
              <a:rPr dirty="0"/>
              <a:t> (!found)</a:t>
            </a:r>
          </a:p>
          <a:p>
            <a:pPr algn="l" defTabSz="685800">
              <a:tabLst>
                <a:tab pos="368300" algn="l"/>
              </a:tabLst>
              <a:defRPr sz="2600" b="1">
                <a:latin typeface="Menlo Regular"/>
                <a:ea typeface="Menlo Regular"/>
                <a:cs typeface="Menlo Regular"/>
                <a:sym typeface="Menlo Regular"/>
              </a:defRPr>
            </a:pPr>
            <a:r>
              <a:rPr dirty="0"/>
              <a:t>         </a:t>
            </a:r>
            <a:r>
              <a:rPr dirty="0" err="1"/>
              <a:t>curPtr</a:t>
            </a:r>
            <a:r>
              <a:rPr dirty="0"/>
              <a:t> = </a:t>
            </a:r>
            <a:r>
              <a:rPr dirty="0" err="1"/>
              <a:t>curPtr</a:t>
            </a:r>
            <a:r>
              <a:rPr dirty="0"/>
              <a:t>-&gt;</a:t>
            </a:r>
            <a:r>
              <a:rPr dirty="0" err="1"/>
              <a:t>getNext</a:t>
            </a:r>
            <a:r>
              <a:rPr dirty="0"/>
              <a:t>();</a:t>
            </a:r>
          </a:p>
          <a:p>
            <a:pPr algn="l" defTabSz="685800">
              <a:tabLst>
                <a:tab pos="368300" algn="l"/>
              </a:tabLst>
              <a:defRPr sz="2600" b="1">
                <a:solidFill>
                  <a:srgbClr val="008400"/>
                </a:solidFill>
                <a:latin typeface="Menlo Regular"/>
                <a:ea typeface="Menlo Regular"/>
                <a:cs typeface="Menlo Regular"/>
                <a:sym typeface="Menlo Regular"/>
              </a:defRPr>
            </a:pPr>
            <a:r>
              <a:rPr dirty="0">
                <a:solidFill>
                  <a:srgbClr val="000000"/>
                </a:solidFill>
              </a:rPr>
              <a:t>   } </a:t>
            </a:r>
            <a:r>
              <a:rPr dirty="0"/>
              <a:t>// end while</a:t>
            </a:r>
            <a:endParaRPr dirty="0">
              <a:solidFill>
                <a:srgbClr val="000000"/>
              </a:solidFill>
            </a:endParaRPr>
          </a:p>
          <a:p>
            <a:pPr algn="l" defTabSz="685800">
              <a:tabLst>
                <a:tab pos="368300" algn="l"/>
              </a:tabLst>
              <a:defRPr sz="2600" b="1">
                <a:latin typeface="Menlo Regular"/>
                <a:ea typeface="Menlo Regular"/>
                <a:cs typeface="Menlo Regular"/>
                <a:sym typeface="Menlo Regular"/>
              </a:defRPr>
            </a:pPr>
            <a:r>
              <a:rPr dirty="0"/>
              <a:t> 	 </a:t>
            </a:r>
            <a:r>
              <a:rPr dirty="0">
                <a:solidFill>
                  <a:srgbClr val="BB2CA2"/>
                </a:solidFill>
              </a:rPr>
              <a:t>return</a:t>
            </a:r>
            <a:r>
              <a:rPr dirty="0"/>
              <a:t> found;</a:t>
            </a:r>
          </a:p>
          <a:p>
            <a:pPr algn="l" defTabSz="685800">
              <a:tabLst>
                <a:tab pos="368300" algn="l"/>
              </a:tabLst>
              <a:defRPr sz="2600" b="1">
                <a:solidFill>
                  <a:srgbClr val="008400"/>
                </a:solidFill>
                <a:latin typeface="Menlo Regular"/>
                <a:ea typeface="Menlo Regular"/>
                <a:cs typeface="Menlo Regular"/>
                <a:sym typeface="Menlo Regular"/>
              </a:defRPr>
            </a:pPr>
            <a:r>
              <a:rPr dirty="0">
                <a:solidFill>
                  <a:srgbClr val="000000"/>
                </a:solidFill>
              </a:rPr>
              <a:t>}  </a:t>
            </a:r>
            <a:r>
              <a:rPr dirty="0"/>
              <a:t>// end contains</a:t>
            </a:r>
          </a:p>
        </p:txBody>
      </p:sp>
      <p:pic>
        <p:nvPicPr>
          <p:cNvPr id="437" name="Rounded Rectangle Rounded rectangle" descr="Rounded Rectangle Rounded rectangle"/>
          <p:cNvPicPr>
            <a:picLocks/>
          </p:cNvPicPr>
          <p:nvPr/>
        </p:nvPicPr>
        <p:blipFill>
          <a:blip r:embed="rId3"/>
          <a:stretch>
            <a:fillRect/>
          </a:stretch>
        </p:blipFill>
        <p:spPr>
          <a:xfrm>
            <a:off x="885524" y="7702550"/>
            <a:ext cx="7469204" cy="1016000"/>
          </a:xfrm>
          <a:prstGeom prst="rect">
            <a:avLst/>
          </a:prstGeom>
          <a:effectLst>
            <a:outerShdw blurRad="393700" dir="1980000" rotWithShape="0">
              <a:srgbClr val="000000"/>
            </a:outerShdw>
          </a:effectLst>
        </p:spPr>
      </p:pic>
      <p:pic>
        <p:nvPicPr>
          <p:cNvPr id="438" name="Rounded Rectangle Rounded rectangle" descr="Rounded Rectangle Rounded rectangle"/>
          <p:cNvPicPr>
            <a:picLocks/>
          </p:cNvPicPr>
          <p:nvPr/>
        </p:nvPicPr>
        <p:blipFill>
          <a:blip r:embed="rId4"/>
          <a:stretch>
            <a:fillRect/>
          </a:stretch>
        </p:blipFill>
        <p:spPr>
          <a:xfrm>
            <a:off x="12888227" y="7702550"/>
            <a:ext cx="7353702" cy="1016000"/>
          </a:xfrm>
          <a:prstGeom prst="rect">
            <a:avLst/>
          </a:prstGeom>
          <a:effectLst>
            <a:outerShdw blurRad="393700" dir="1980000" rotWithShape="0">
              <a:srgbClr val="000000"/>
            </a:outerShdw>
          </a:effectLst>
        </p:spPr>
      </p:pic>
      <p:sp>
        <p:nvSpPr>
          <p:cNvPr id="439" name="Best Case…"/>
          <p:cNvSpPr/>
          <p:nvPr/>
        </p:nvSpPr>
        <p:spPr>
          <a:xfrm>
            <a:off x="2454216" y="10662426"/>
            <a:ext cx="3155167" cy="2057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defTabSz="685800">
              <a:lnSpc>
                <a:spcPts val="5000"/>
              </a:lnSpc>
              <a:tabLst>
                <a:tab pos="1257300" algn="l"/>
              </a:tabLst>
              <a:defRPr sz="42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t>Best Case</a:t>
            </a:r>
          </a:p>
          <a:p>
            <a:pPr defTabSz="685800">
              <a:lnSpc>
                <a:spcPts val="9300"/>
              </a:lnSpc>
              <a:tabLst>
                <a:tab pos="1257300" algn="l"/>
              </a:tabLst>
              <a:defRPr sz="66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rPr sz="7800" b="0">
                <a:latin typeface="Snell Roundhand Bold"/>
                <a:ea typeface="Snell Roundhand Bold"/>
                <a:cs typeface="Snell Roundhand Bold"/>
                <a:sym typeface="Snell Roundhand Bold"/>
              </a:rPr>
              <a:t>O</a:t>
            </a:r>
            <a:r>
              <a:t>(1)</a:t>
            </a:r>
          </a:p>
        </p:txBody>
      </p:sp>
      <p:sp>
        <p:nvSpPr>
          <p:cNvPr id="440" name="Worst Case…"/>
          <p:cNvSpPr/>
          <p:nvPr/>
        </p:nvSpPr>
        <p:spPr>
          <a:xfrm>
            <a:off x="7508154" y="10624326"/>
            <a:ext cx="3486690" cy="2057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defTabSz="685800">
              <a:lnSpc>
                <a:spcPts val="5000"/>
              </a:lnSpc>
              <a:tabLst>
                <a:tab pos="1257300" algn="l"/>
              </a:tabLst>
              <a:defRPr sz="42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t>Worst Case</a:t>
            </a:r>
          </a:p>
          <a:p>
            <a:pPr defTabSz="685800">
              <a:lnSpc>
                <a:spcPts val="9300"/>
              </a:lnSpc>
              <a:tabLst>
                <a:tab pos="1257300" algn="l"/>
              </a:tabLst>
              <a:defRPr sz="66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rPr sz="7800" b="0">
                <a:latin typeface="Snell Roundhand Bold"/>
                <a:ea typeface="Snell Roundhand Bold"/>
                <a:cs typeface="Snell Roundhand Bold"/>
                <a:sym typeface="Snell Roundhand Bold"/>
              </a:rPr>
              <a:t>O</a:t>
            </a:r>
            <a:r>
              <a:t>(n)</a:t>
            </a:r>
          </a:p>
        </p:txBody>
      </p:sp>
      <p:sp>
        <p:nvSpPr>
          <p:cNvPr id="441" name="Best Case…"/>
          <p:cNvSpPr/>
          <p:nvPr/>
        </p:nvSpPr>
        <p:spPr>
          <a:xfrm>
            <a:off x="14550966" y="10624326"/>
            <a:ext cx="3155166" cy="2057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defTabSz="685800">
              <a:lnSpc>
                <a:spcPts val="5000"/>
              </a:lnSpc>
              <a:tabLst>
                <a:tab pos="1257300" algn="l"/>
              </a:tabLst>
              <a:defRPr sz="42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t>Best Case</a:t>
            </a:r>
          </a:p>
          <a:p>
            <a:pPr defTabSz="685800">
              <a:lnSpc>
                <a:spcPts val="9300"/>
              </a:lnSpc>
              <a:tabLst>
                <a:tab pos="1257300" algn="l"/>
              </a:tabLst>
              <a:defRPr sz="66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rPr sz="7800" b="0">
                <a:latin typeface="Snell Roundhand Bold"/>
                <a:ea typeface="Snell Roundhand Bold"/>
                <a:cs typeface="Snell Roundhand Bold"/>
                <a:sym typeface="Snell Roundhand Bold"/>
              </a:rPr>
              <a:t>O</a:t>
            </a:r>
            <a:r>
              <a:t>(1)</a:t>
            </a:r>
          </a:p>
        </p:txBody>
      </p:sp>
      <p:sp>
        <p:nvSpPr>
          <p:cNvPr id="442" name="Worst Case…"/>
          <p:cNvSpPr/>
          <p:nvPr/>
        </p:nvSpPr>
        <p:spPr>
          <a:xfrm>
            <a:off x="19604905" y="10662426"/>
            <a:ext cx="3486691" cy="2057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defTabSz="685800">
              <a:lnSpc>
                <a:spcPts val="5000"/>
              </a:lnSpc>
              <a:tabLst>
                <a:tab pos="1257300" algn="l"/>
              </a:tabLst>
              <a:defRPr sz="42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t>Worst Case</a:t>
            </a:r>
          </a:p>
          <a:p>
            <a:pPr defTabSz="685800">
              <a:lnSpc>
                <a:spcPts val="9300"/>
              </a:lnSpc>
              <a:tabLst>
                <a:tab pos="1257300" algn="l"/>
              </a:tabLst>
              <a:defRPr sz="66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rPr sz="7800" b="0">
                <a:latin typeface="Snell Roundhand Bold"/>
                <a:ea typeface="Snell Roundhand Bold"/>
                <a:cs typeface="Snell Roundhand Bold"/>
                <a:sym typeface="Snell Roundhand Bold"/>
              </a:rPr>
              <a:t>O</a:t>
            </a:r>
            <a:r>
              <a:t>(n)</a:t>
            </a:r>
          </a:p>
        </p:txBody>
      </p:sp>
      <p:pic>
        <p:nvPicPr>
          <p:cNvPr id="443" name="Rounded Rectangle Rounded rectangle" descr="Rounded Rectangle Rounded rectangle"/>
          <p:cNvPicPr>
            <a:picLocks/>
          </p:cNvPicPr>
          <p:nvPr/>
        </p:nvPicPr>
        <p:blipFill>
          <a:blip r:embed="rId3"/>
          <a:stretch>
            <a:fillRect/>
          </a:stretch>
        </p:blipFill>
        <p:spPr>
          <a:xfrm>
            <a:off x="885524" y="7702550"/>
            <a:ext cx="7469204" cy="1016000"/>
          </a:xfrm>
          <a:prstGeom prst="rect">
            <a:avLst/>
          </a:prstGeom>
          <a:effectLst>
            <a:outerShdw blurRad="393700" dir="1980000" rotWithShape="0">
              <a:srgbClr val="000000"/>
            </a:outerShdw>
          </a:effectLst>
        </p:spPr>
      </p:pic>
      <p:pic>
        <p:nvPicPr>
          <p:cNvPr id="444" name="Rounded Rectangle Rounded rectangle" descr="Rounded Rectangle Rounded rectangle"/>
          <p:cNvPicPr>
            <a:picLocks/>
          </p:cNvPicPr>
          <p:nvPr/>
        </p:nvPicPr>
        <p:blipFill>
          <a:blip r:embed="rId5"/>
          <a:stretch>
            <a:fillRect/>
          </a:stretch>
        </p:blipFill>
        <p:spPr>
          <a:xfrm>
            <a:off x="12888227" y="7683500"/>
            <a:ext cx="7353702" cy="1035050"/>
          </a:xfrm>
          <a:prstGeom prst="rect">
            <a:avLst/>
          </a:prstGeom>
          <a:effectLst>
            <a:outerShdw blurRad="393700" dir="1980000"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434"/>
                                        </p:tgtEl>
                                        <p:attrNameLst>
                                          <p:attrName>style.visibility</p:attrName>
                                        </p:attrNameLst>
                                      </p:cBhvr>
                                      <p:to>
                                        <p:strVal val="visible"/>
                                      </p:to>
                                    </p:set>
                                    <p:anim calcmode="lin" valueType="num">
                                      <p:cBhvr>
                                        <p:cTn id="7" dur="1000" fill="hold"/>
                                        <p:tgtEl>
                                          <p:spTgt spid="434"/>
                                        </p:tgtEl>
                                        <p:attrNameLst>
                                          <p:attrName>ppt_w</p:attrName>
                                        </p:attrNameLst>
                                      </p:cBhvr>
                                      <p:tavLst>
                                        <p:tav tm="0">
                                          <p:val>
                                            <p:strVal val="4*#ppt_w"/>
                                          </p:val>
                                        </p:tav>
                                        <p:tav tm="100000">
                                          <p:val>
                                            <p:strVal val="#ppt_w"/>
                                          </p:val>
                                        </p:tav>
                                      </p:tavLst>
                                    </p:anim>
                                    <p:anim calcmode="lin" valueType="num">
                                      <p:cBhvr>
                                        <p:cTn id="8" dur="1000" fill="hold"/>
                                        <p:tgtEl>
                                          <p:spTgt spid="434"/>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 presetClass="entr" presetSubtype="8" fill="hold" grpId="0" nodeType="afterEffect">
                                  <p:stCondLst>
                                    <p:cond delay="0"/>
                                  </p:stCondLst>
                                  <p:iterate>
                                    <p:tmAbs val="0"/>
                                  </p:iterate>
                                  <p:childTnLst>
                                    <p:set>
                                      <p:cBhvr>
                                        <p:cTn id="11" fill="hold"/>
                                        <p:tgtEl>
                                          <p:spTgt spid="431"/>
                                        </p:tgtEl>
                                        <p:attrNameLst>
                                          <p:attrName>style.visibility</p:attrName>
                                        </p:attrNameLst>
                                      </p:cBhvr>
                                      <p:to>
                                        <p:strVal val="visible"/>
                                      </p:to>
                                    </p:set>
                                    <p:anim calcmode="lin" valueType="num">
                                      <p:cBhvr>
                                        <p:cTn id="12" dur="500" fill="hold"/>
                                        <p:tgtEl>
                                          <p:spTgt spid="431"/>
                                        </p:tgtEl>
                                        <p:attrNameLst>
                                          <p:attrName>ppt_x</p:attrName>
                                        </p:attrNameLst>
                                      </p:cBhvr>
                                      <p:tavLst>
                                        <p:tav tm="0">
                                          <p:val>
                                            <p:strVal val="0-#ppt_w/2"/>
                                          </p:val>
                                        </p:tav>
                                        <p:tav tm="100000">
                                          <p:val>
                                            <p:strVal val="#ppt_x"/>
                                          </p:val>
                                        </p:tav>
                                      </p:tavLst>
                                    </p:anim>
                                    <p:anim calcmode="lin" valueType="num">
                                      <p:cBhvr>
                                        <p:cTn id="13" dur="500" fill="hold"/>
                                        <p:tgtEl>
                                          <p:spTgt spid="431"/>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1" presetClass="entr" presetSubtype="0" fill="hold" grpId="0" nodeType="afterEffect">
                                  <p:stCondLst>
                                    <p:cond delay="0"/>
                                  </p:stCondLst>
                                  <p:iterate type="lt">
                                    <p:tmAbs val="100"/>
                                  </p:iterate>
                                  <p:childTnLst>
                                    <p:set>
                                      <p:cBhvr>
                                        <p:cTn id="16" fill="hold"/>
                                        <p:tgtEl>
                                          <p:spTgt spid="432"/>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grpId="0" nodeType="afterEffect">
                                  <p:stCondLst>
                                    <p:cond delay="0"/>
                                  </p:stCondLst>
                                  <p:iterate type="lt">
                                    <p:tmAbs val="100"/>
                                  </p:iterate>
                                  <p:childTnLst>
                                    <p:set>
                                      <p:cBhvr>
                                        <p:cTn id="19" fill="hold"/>
                                        <p:tgtEl>
                                          <p:spTgt spid="435"/>
                                        </p:tgtEl>
                                        <p:attrNameLst>
                                          <p:attrName>style.visibility</p:attrName>
                                        </p:attrNameLst>
                                      </p:cBhvr>
                                      <p:to>
                                        <p:strVal val="visible"/>
                                      </p:to>
                                    </p:set>
                                  </p:childTnLst>
                                </p:cTn>
                              </p:par>
                            </p:childTnLst>
                          </p:cTn>
                        </p:par>
                        <p:par>
                          <p:cTn id="20" fill="hold">
                            <p:stCondLst>
                              <p:cond delay="1500"/>
                            </p:stCondLst>
                            <p:childTnLst>
                              <p:par>
                                <p:cTn id="21" presetID="10" presetClass="entr" fill="hold" grpId="0" nodeType="afterEffect">
                                  <p:stCondLst>
                                    <p:cond delay="1000"/>
                                  </p:stCondLst>
                                  <p:iterate>
                                    <p:tmAbs val="0"/>
                                  </p:iterate>
                                  <p:childTnLst>
                                    <p:set>
                                      <p:cBhvr>
                                        <p:cTn id="22" fill="hold"/>
                                        <p:tgtEl>
                                          <p:spTgt spid="443"/>
                                        </p:tgtEl>
                                        <p:attrNameLst>
                                          <p:attrName>style.visibility</p:attrName>
                                        </p:attrNameLst>
                                      </p:cBhvr>
                                      <p:to>
                                        <p:strVal val="visible"/>
                                      </p:to>
                                    </p:set>
                                    <p:animEffect transition="in" filter="fade">
                                      <p:cBhvr>
                                        <p:cTn id="23" dur="500"/>
                                        <p:tgtEl>
                                          <p:spTgt spid="4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grpId="0" nodeType="clickEffect">
                                  <p:stCondLst>
                                    <p:cond delay="0"/>
                                  </p:stCondLst>
                                  <p:iterate>
                                    <p:tmAbs val="0"/>
                                  </p:iterate>
                                  <p:childTnLst>
                                    <p:set>
                                      <p:cBhvr>
                                        <p:cTn id="27" fill="hold"/>
                                        <p:tgtEl>
                                          <p:spTgt spid="439"/>
                                        </p:tgtEl>
                                        <p:attrNameLst>
                                          <p:attrName>style.visibility</p:attrName>
                                        </p:attrNameLst>
                                      </p:cBhvr>
                                      <p:to>
                                        <p:strVal val="visible"/>
                                      </p:to>
                                    </p:set>
                                    <p:animEffect transition="in" filter="fade">
                                      <p:cBhvr>
                                        <p:cTn id="28" dur="500"/>
                                        <p:tgtEl>
                                          <p:spTgt spid="439"/>
                                        </p:tgtEl>
                                      </p:cBhvr>
                                    </p:animEffect>
                                  </p:childTnLst>
                                </p:cTn>
                              </p:par>
                            </p:childTnLst>
                          </p:cTn>
                        </p:par>
                        <p:par>
                          <p:cTn id="29" fill="hold">
                            <p:stCondLst>
                              <p:cond delay="500"/>
                            </p:stCondLst>
                            <p:childTnLst>
                              <p:par>
                                <p:cTn id="30" presetID="10" presetClass="entr" fill="hold" grpId="0" nodeType="afterEffect">
                                  <p:stCondLst>
                                    <p:cond delay="0"/>
                                  </p:stCondLst>
                                  <p:iterate>
                                    <p:tmAbs val="0"/>
                                  </p:iterate>
                                  <p:childTnLst>
                                    <p:set>
                                      <p:cBhvr>
                                        <p:cTn id="31" fill="hold"/>
                                        <p:tgtEl>
                                          <p:spTgt spid="440"/>
                                        </p:tgtEl>
                                        <p:attrNameLst>
                                          <p:attrName>style.visibility</p:attrName>
                                        </p:attrNameLst>
                                      </p:cBhvr>
                                      <p:to>
                                        <p:strVal val="visible"/>
                                      </p:to>
                                    </p:set>
                                    <p:animEffect transition="in" filter="fade">
                                      <p:cBhvr>
                                        <p:cTn id="32" dur="500"/>
                                        <p:tgtEl>
                                          <p:spTgt spid="440"/>
                                        </p:tgtEl>
                                      </p:cBhvr>
                                    </p:animEffect>
                                  </p:childTnLst>
                                </p:cTn>
                              </p:par>
                            </p:childTnLst>
                          </p:cTn>
                        </p:par>
                        <p:par>
                          <p:cTn id="33" fill="hold">
                            <p:stCondLst>
                              <p:cond delay="1000"/>
                            </p:stCondLst>
                            <p:childTnLst>
                              <p:par>
                                <p:cTn id="34" presetID="10" presetClass="exit" fill="hold" grpId="1" nodeType="afterEffect">
                                  <p:stCondLst>
                                    <p:cond delay="0"/>
                                  </p:stCondLst>
                                  <p:iterate>
                                    <p:tmAbs val="0"/>
                                  </p:iterate>
                                  <p:childTnLst>
                                    <p:animEffect transition="out" filter="fade">
                                      <p:cBhvr>
                                        <p:cTn id="35" dur="500" fill="hold"/>
                                        <p:tgtEl>
                                          <p:spTgt spid="443"/>
                                        </p:tgtEl>
                                      </p:cBhvr>
                                    </p:animEffect>
                                    <p:set>
                                      <p:cBhvr>
                                        <p:cTn id="36" fill="hold">
                                          <p:stCondLst>
                                            <p:cond delay="499"/>
                                          </p:stCondLst>
                                        </p:cTn>
                                        <p:tgtEl>
                                          <p:spTgt spid="44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iterate>
                                    <p:tmAbs val="0"/>
                                  </p:iterate>
                                  <p:childTnLst>
                                    <p:set>
                                      <p:cBhvr>
                                        <p:cTn id="40" fill="hold"/>
                                        <p:tgtEl>
                                          <p:spTgt spid="430"/>
                                        </p:tgtEl>
                                        <p:attrNameLst>
                                          <p:attrName>style.visibility</p:attrName>
                                        </p:attrNameLst>
                                      </p:cBhvr>
                                      <p:to>
                                        <p:strVal val="visible"/>
                                      </p:to>
                                    </p:set>
                                    <p:anim calcmode="lin" valueType="num">
                                      <p:cBhvr>
                                        <p:cTn id="41" dur="500" fill="hold"/>
                                        <p:tgtEl>
                                          <p:spTgt spid="430"/>
                                        </p:tgtEl>
                                        <p:attrNameLst>
                                          <p:attrName>ppt_x</p:attrName>
                                        </p:attrNameLst>
                                      </p:cBhvr>
                                      <p:tavLst>
                                        <p:tav tm="0">
                                          <p:val>
                                            <p:strVal val="1+#ppt_w/2"/>
                                          </p:val>
                                        </p:tav>
                                        <p:tav tm="100000">
                                          <p:val>
                                            <p:strVal val="#ppt_x"/>
                                          </p:val>
                                        </p:tav>
                                      </p:tavLst>
                                    </p:anim>
                                    <p:anim calcmode="lin" valueType="num">
                                      <p:cBhvr>
                                        <p:cTn id="42" dur="500" fill="hold"/>
                                        <p:tgtEl>
                                          <p:spTgt spid="430"/>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1" presetClass="entr" presetSubtype="0" fill="hold" grpId="0" nodeType="afterEffect">
                                  <p:stCondLst>
                                    <p:cond delay="0"/>
                                  </p:stCondLst>
                                  <p:iterate type="lt">
                                    <p:tmAbs val="100"/>
                                  </p:iterate>
                                  <p:childTnLst>
                                    <p:set>
                                      <p:cBhvr>
                                        <p:cTn id="45" fill="hold"/>
                                        <p:tgtEl>
                                          <p:spTgt spid="433"/>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0"/>
                                  </p:stCondLst>
                                  <p:iterate type="lt">
                                    <p:tmAbs val="100"/>
                                  </p:iterate>
                                  <p:childTnLst>
                                    <p:set>
                                      <p:cBhvr>
                                        <p:cTn id="48" fill="hold"/>
                                        <p:tgtEl>
                                          <p:spTgt spid="436"/>
                                        </p:tgtEl>
                                        <p:attrNameLst>
                                          <p:attrName>style.visibility</p:attrName>
                                        </p:attrNameLst>
                                      </p:cBhvr>
                                      <p:to>
                                        <p:strVal val="visible"/>
                                      </p:to>
                                    </p:set>
                                  </p:childTnLst>
                                </p:cTn>
                              </p:par>
                            </p:childTnLst>
                          </p:cTn>
                        </p:par>
                        <p:par>
                          <p:cTn id="49" fill="hold">
                            <p:stCondLst>
                              <p:cond delay="500"/>
                            </p:stCondLst>
                            <p:childTnLst>
                              <p:par>
                                <p:cTn id="50" presetID="10" presetClass="entr" fill="hold" grpId="0" nodeType="afterEffect">
                                  <p:stCondLst>
                                    <p:cond delay="1000"/>
                                  </p:stCondLst>
                                  <p:iterate>
                                    <p:tmAbs val="0"/>
                                  </p:iterate>
                                  <p:childTnLst>
                                    <p:set>
                                      <p:cBhvr>
                                        <p:cTn id="51" fill="hold"/>
                                        <p:tgtEl>
                                          <p:spTgt spid="444"/>
                                        </p:tgtEl>
                                        <p:attrNameLst>
                                          <p:attrName>style.visibility</p:attrName>
                                        </p:attrNameLst>
                                      </p:cBhvr>
                                      <p:to>
                                        <p:strVal val="visible"/>
                                      </p:to>
                                    </p:set>
                                    <p:animEffect transition="in" filter="fade">
                                      <p:cBhvr>
                                        <p:cTn id="52" dur="500"/>
                                        <p:tgtEl>
                                          <p:spTgt spid="4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grpId="0" nodeType="clickEffect">
                                  <p:stCondLst>
                                    <p:cond delay="0"/>
                                  </p:stCondLst>
                                  <p:iterate>
                                    <p:tmAbs val="0"/>
                                  </p:iterate>
                                  <p:childTnLst>
                                    <p:set>
                                      <p:cBhvr>
                                        <p:cTn id="56" fill="hold"/>
                                        <p:tgtEl>
                                          <p:spTgt spid="441"/>
                                        </p:tgtEl>
                                        <p:attrNameLst>
                                          <p:attrName>style.visibility</p:attrName>
                                        </p:attrNameLst>
                                      </p:cBhvr>
                                      <p:to>
                                        <p:strVal val="visible"/>
                                      </p:to>
                                    </p:set>
                                    <p:animEffect transition="in" filter="fade">
                                      <p:cBhvr>
                                        <p:cTn id="57" dur="500"/>
                                        <p:tgtEl>
                                          <p:spTgt spid="441"/>
                                        </p:tgtEl>
                                      </p:cBhvr>
                                    </p:animEffect>
                                  </p:childTnLst>
                                </p:cTn>
                              </p:par>
                            </p:childTnLst>
                          </p:cTn>
                        </p:par>
                        <p:par>
                          <p:cTn id="58" fill="hold">
                            <p:stCondLst>
                              <p:cond delay="500"/>
                            </p:stCondLst>
                            <p:childTnLst>
                              <p:par>
                                <p:cTn id="59" presetID="10" presetClass="entr" fill="hold" grpId="0" nodeType="afterEffect">
                                  <p:stCondLst>
                                    <p:cond delay="0"/>
                                  </p:stCondLst>
                                  <p:iterate>
                                    <p:tmAbs val="0"/>
                                  </p:iterate>
                                  <p:childTnLst>
                                    <p:set>
                                      <p:cBhvr>
                                        <p:cTn id="60" fill="hold"/>
                                        <p:tgtEl>
                                          <p:spTgt spid="442"/>
                                        </p:tgtEl>
                                        <p:attrNameLst>
                                          <p:attrName>style.visibility</p:attrName>
                                        </p:attrNameLst>
                                      </p:cBhvr>
                                      <p:to>
                                        <p:strVal val="visible"/>
                                      </p:to>
                                    </p:set>
                                    <p:animEffect transition="in" filter="fade">
                                      <p:cBhvr>
                                        <p:cTn id="61" dur="500"/>
                                        <p:tgtEl>
                                          <p:spTgt spid="442"/>
                                        </p:tgtEl>
                                      </p:cBhvr>
                                    </p:animEffect>
                                  </p:childTnLst>
                                </p:cTn>
                              </p:par>
                            </p:childTnLst>
                          </p:cTn>
                        </p:par>
                        <p:par>
                          <p:cTn id="62" fill="hold">
                            <p:stCondLst>
                              <p:cond delay="1000"/>
                            </p:stCondLst>
                            <p:childTnLst>
                              <p:par>
                                <p:cTn id="63" presetID="10" presetClass="exit" fill="hold" grpId="1" nodeType="afterEffect">
                                  <p:stCondLst>
                                    <p:cond delay="0"/>
                                  </p:stCondLst>
                                  <p:iterate>
                                    <p:tmAbs val="0"/>
                                  </p:iterate>
                                  <p:childTnLst>
                                    <p:animEffect transition="out" filter="fade">
                                      <p:cBhvr>
                                        <p:cTn id="64" dur="500" fill="hold"/>
                                        <p:tgtEl>
                                          <p:spTgt spid="444"/>
                                        </p:tgtEl>
                                      </p:cBhvr>
                                    </p:animEffect>
                                    <p:set>
                                      <p:cBhvr>
                                        <p:cTn id="65" fill="hold">
                                          <p:stCondLst>
                                            <p:cond delay="499"/>
                                          </p:stCondLst>
                                        </p:cTn>
                                        <p:tgtEl>
                                          <p:spTgt spid="44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fill="hold" grpId="0" nodeType="clickEffect">
                                  <p:stCondLst>
                                    <p:cond delay="0"/>
                                  </p:stCondLst>
                                  <p:iterate>
                                    <p:tmAbs val="0"/>
                                  </p:iterate>
                                  <p:childTnLst>
                                    <p:set>
                                      <p:cBhvr>
                                        <p:cTn id="69" fill="hold"/>
                                        <p:tgtEl>
                                          <p:spTgt spid="437"/>
                                        </p:tgtEl>
                                        <p:attrNameLst>
                                          <p:attrName>style.visibility</p:attrName>
                                        </p:attrNameLst>
                                      </p:cBhvr>
                                      <p:to>
                                        <p:strVal val="visible"/>
                                      </p:to>
                                    </p:set>
                                    <p:animEffect transition="in" filter="fade">
                                      <p:cBhvr>
                                        <p:cTn id="70" dur="500"/>
                                        <p:tgtEl>
                                          <p:spTgt spid="437"/>
                                        </p:tgtEl>
                                      </p:cBhvr>
                                    </p:animEffect>
                                  </p:childTnLst>
                                </p:cTn>
                              </p:par>
                            </p:childTnLst>
                          </p:cTn>
                        </p:par>
                        <p:par>
                          <p:cTn id="71" fill="hold">
                            <p:stCondLst>
                              <p:cond delay="500"/>
                            </p:stCondLst>
                            <p:childTnLst>
                              <p:par>
                                <p:cTn id="72" presetID="10" presetClass="entr" fill="hold" grpId="0" nodeType="afterEffect">
                                  <p:stCondLst>
                                    <p:cond delay="0"/>
                                  </p:stCondLst>
                                  <p:iterate>
                                    <p:tmAbs val="0"/>
                                  </p:iterate>
                                  <p:childTnLst>
                                    <p:set>
                                      <p:cBhvr>
                                        <p:cTn id="73" fill="hold"/>
                                        <p:tgtEl>
                                          <p:spTgt spid="438"/>
                                        </p:tgtEl>
                                        <p:attrNameLst>
                                          <p:attrName>style.visibility</p:attrName>
                                        </p:attrNameLst>
                                      </p:cBhvr>
                                      <p:to>
                                        <p:strVal val="visible"/>
                                      </p:to>
                                    </p:set>
                                    <p:animEffect transition="in" filter="fade">
                                      <p:cBhvr>
                                        <p:cTn id="74" dur="500"/>
                                        <p:tgtEl>
                                          <p:spTgt spid="43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path" presetSubtype="0" accel="50000" decel="50000" fill="hold" nodeType="clickEffect">
                                  <p:stCondLst>
                                    <p:cond delay="0"/>
                                  </p:stCondLst>
                                  <p:childTnLst>
                                    <p:animMotion origin="layout" path="M 0.000000 0.000000 L 0.001746 -0.048235" pathEditMode="relative">
                                      <p:cBhvr>
                                        <p:cTn id="78" dur="500" fill="hold"/>
                                        <p:tgtEl>
                                          <p:spTgt spid="437"/>
                                        </p:tgtEl>
                                        <p:attrNameLst>
                                          <p:attrName>ppt_x</p:attrName>
                                          <p:attrName>ppt_y</p:attrName>
                                        </p:attrNameLst>
                                      </p:cBhvr>
                                    </p:animMotion>
                                  </p:childTnLst>
                                </p:cTn>
                              </p:par>
                            </p:childTnLst>
                          </p:cTn>
                        </p:par>
                        <p:par>
                          <p:cTn id="79" fill="hold">
                            <p:stCondLst>
                              <p:cond delay="0"/>
                            </p:stCondLst>
                            <p:childTnLst>
                              <p:par>
                                <p:cTn id="80" presetID="-1" presetClass="path" presetSubtype="0" accel="50000" decel="50000" fill="hold" nodeType="withEffect">
                                  <p:stCondLst>
                                    <p:cond delay="0"/>
                                  </p:stCondLst>
                                  <p:childTnLst>
                                    <p:animMotion origin="layout" path="M 0.000000 0.000000 L 0.000391 -0.065162" pathEditMode="relative">
                                      <p:cBhvr>
                                        <p:cTn id="81" dur="500" fill="hold"/>
                                        <p:tgtEl>
                                          <p:spTgt spid="4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 grpId="0" animBg="1" advAuto="0"/>
      <p:bldP spid="431" grpId="0" animBg="1" advAuto="0"/>
      <p:bldP spid="432" grpId="0" animBg="1" advAuto="0"/>
      <p:bldP spid="433" grpId="0" animBg="1" advAuto="0"/>
      <p:bldP spid="434" grpId="0" animBg="1" advAuto="0"/>
      <p:bldP spid="435" grpId="0" animBg="1" advAuto="0"/>
      <p:bldP spid="436" grpId="0" animBg="1" advAuto="0"/>
      <p:bldP spid="437" grpId="0" animBg="1" advAuto="0"/>
      <p:bldP spid="438" grpId="0" animBg="1" advAuto="0"/>
      <p:bldP spid="439" grpId="0" animBg="1" advAuto="0"/>
      <p:bldP spid="440" grpId="0" animBg="1" advAuto="0"/>
      <p:bldP spid="441" grpId="0" animBg="1" advAuto="0"/>
      <p:bldP spid="442" grpId="0" animBg="1" advAuto="0"/>
      <p:bldP spid="443" grpId="0" animBg="1" advAuto="0"/>
      <p:bldP spid="443" grpId="1" animBg="1" advAuto="0"/>
      <p:bldP spid="444" grpId="0" animBg="1" advAuto="0"/>
      <p:bldP spid="444"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Rectangle"/>
          <p:cNvSpPr/>
          <p:nvPr/>
        </p:nvSpPr>
        <p:spPr>
          <a:xfrm>
            <a:off x="419100" y="3587151"/>
            <a:ext cx="11525250" cy="9086850"/>
          </a:xfrm>
          <a:prstGeom prst="rect">
            <a:avLst/>
          </a:prstGeom>
          <a:solidFill>
            <a:srgbClr val="E5E6E1"/>
          </a:solidFill>
          <a:ln w="50800">
            <a:solidFill>
              <a:srgbClr val="941100"/>
            </a:solidFill>
            <a:miter lim="400000"/>
          </a:ln>
          <a:effectLst>
            <a:outerShdw blurRad="419100" dir="1980000" rotWithShape="0">
              <a:srgbClr val="000000"/>
            </a:outerShdw>
          </a:effectLst>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449" name="public T[] toArray()…"/>
          <p:cNvSpPr/>
          <p:nvPr/>
        </p:nvSpPr>
        <p:spPr>
          <a:xfrm>
            <a:off x="190500" y="3739551"/>
            <a:ext cx="11637606" cy="4114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lgn="l">
              <a:lnSpc>
                <a:spcPct val="90000"/>
              </a:lnSpc>
              <a:defRPr sz="2400" b="1">
                <a:latin typeface="Courier New"/>
                <a:ea typeface="Courier New"/>
                <a:cs typeface="Courier New"/>
                <a:sym typeface="Courier New"/>
              </a:defRPr>
            </a:pPr>
            <a:r>
              <a:rPr dirty="0">
                <a:solidFill>
                  <a:srgbClr val="0433FF"/>
                </a:solidFill>
              </a:rPr>
              <a:t>  public</a:t>
            </a:r>
            <a:r>
              <a:rPr dirty="0"/>
              <a:t> T[] </a:t>
            </a:r>
            <a:r>
              <a:rPr dirty="0" err="1"/>
              <a:t>toArray</a:t>
            </a:r>
            <a:r>
              <a:rPr dirty="0"/>
              <a:t>()</a:t>
            </a:r>
          </a:p>
          <a:p>
            <a:pPr algn="l">
              <a:lnSpc>
                <a:spcPct val="90000"/>
              </a:lnSpc>
              <a:defRPr sz="2400" b="1">
                <a:latin typeface="Courier New"/>
                <a:ea typeface="Courier New"/>
                <a:cs typeface="Courier New"/>
                <a:sym typeface="Courier New"/>
              </a:defRPr>
            </a:pPr>
            <a:r>
              <a:rPr dirty="0"/>
              <a:t>  {</a:t>
            </a:r>
          </a:p>
          <a:p>
            <a:pPr algn="l">
              <a:lnSpc>
                <a:spcPct val="90000"/>
              </a:lnSpc>
              <a:defRPr sz="2400" b="1">
                <a:latin typeface="Courier New"/>
                <a:ea typeface="Courier New"/>
                <a:cs typeface="Courier New"/>
                <a:sym typeface="Courier New"/>
              </a:defRPr>
            </a:pPr>
            <a:r>
              <a:rPr dirty="0"/>
              <a:t>    </a:t>
            </a:r>
            <a:r>
              <a:rPr dirty="0">
                <a:solidFill>
                  <a:srgbClr val="945200"/>
                </a:solidFill>
              </a:rPr>
              <a:t>@SuppressWarnings("unchecked")</a:t>
            </a:r>
          </a:p>
          <a:p>
            <a:pPr algn="l">
              <a:lnSpc>
                <a:spcPct val="90000"/>
              </a:lnSpc>
              <a:defRPr sz="2400" b="1">
                <a:latin typeface="Courier New"/>
                <a:ea typeface="Courier New"/>
                <a:cs typeface="Courier New"/>
                <a:sym typeface="Courier New"/>
              </a:defRPr>
            </a:pPr>
            <a:r>
              <a:rPr dirty="0"/>
              <a:t>    T[] result = (T[])new Object[capacity];</a:t>
            </a:r>
            <a:r>
              <a:rPr dirty="0">
                <a:solidFill>
                  <a:srgbClr val="4F8F00"/>
                </a:solidFill>
              </a:rPr>
              <a:t> // unchecked</a:t>
            </a:r>
          </a:p>
          <a:p>
            <a:pPr algn="l">
              <a:lnSpc>
                <a:spcPct val="90000"/>
              </a:lnSpc>
              <a:defRPr sz="2400" b="1">
                <a:latin typeface="Courier New"/>
                <a:ea typeface="Courier New"/>
                <a:cs typeface="Courier New"/>
                <a:sym typeface="Courier New"/>
              </a:defRPr>
            </a:pPr>
            <a:r>
              <a:rPr dirty="0">
                <a:solidFill>
                  <a:srgbClr val="4F8F00"/>
                </a:solidFill>
              </a:rPr>
              <a:t> </a:t>
            </a:r>
            <a:r>
              <a:rPr dirty="0"/>
              <a:t>   </a:t>
            </a:r>
          </a:p>
          <a:p>
            <a:pPr algn="l">
              <a:lnSpc>
                <a:spcPct val="90000"/>
              </a:lnSpc>
              <a:defRPr sz="2400" b="1">
                <a:latin typeface="Courier New"/>
                <a:ea typeface="Courier New"/>
                <a:cs typeface="Courier New"/>
                <a:sym typeface="Courier New"/>
              </a:defRPr>
            </a:pPr>
            <a:r>
              <a:rPr dirty="0"/>
              <a:t>    </a:t>
            </a:r>
            <a:r>
              <a:rPr dirty="0">
                <a:solidFill>
                  <a:srgbClr val="0433FF"/>
                </a:solidFill>
              </a:rPr>
              <a:t>for</a:t>
            </a:r>
            <a:r>
              <a:rPr dirty="0"/>
              <a:t> (</a:t>
            </a:r>
            <a:r>
              <a:rPr dirty="0">
                <a:solidFill>
                  <a:srgbClr val="0433FF"/>
                </a:solidFill>
              </a:rPr>
              <a:t>int</a:t>
            </a:r>
            <a:r>
              <a:rPr dirty="0"/>
              <a:t> index = 0 ; index &lt; </a:t>
            </a:r>
            <a:r>
              <a:rPr dirty="0" err="1"/>
              <a:t>numberOfEntries</a:t>
            </a:r>
            <a:r>
              <a:rPr dirty="0"/>
              <a:t> ; index++)</a:t>
            </a:r>
          </a:p>
          <a:p>
            <a:pPr algn="l">
              <a:lnSpc>
                <a:spcPct val="90000"/>
              </a:lnSpc>
              <a:defRPr sz="2400" b="1">
                <a:latin typeface="Courier New"/>
                <a:ea typeface="Courier New"/>
                <a:cs typeface="Courier New"/>
                <a:sym typeface="Courier New"/>
              </a:defRPr>
            </a:pPr>
            <a:r>
              <a:rPr dirty="0"/>
              <a:t>    {</a:t>
            </a:r>
          </a:p>
          <a:p>
            <a:pPr algn="l">
              <a:lnSpc>
                <a:spcPct val="90000"/>
              </a:lnSpc>
              <a:defRPr sz="2400" b="1">
                <a:latin typeface="Courier New"/>
                <a:ea typeface="Courier New"/>
                <a:cs typeface="Courier New"/>
                <a:sym typeface="Courier New"/>
              </a:defRPr>
            </a:pPr>
            <a:r>
              <a:rPr dirty="0"/>
              <a:t>      result[index] = bag[index];</a:t>
            </a:r>
          </a:p>
          <a:p>
            <a:pPr algn="l">
              <a:lnSpc>
                <a:spcPct val="90000"/>
              </a:lnSpc>
              <a:defRPr sz="2400" b="1">
                <a:latin typeface="Courier New"/>
                <a:ea typeface="Courier New"/>
                <a:cs typeface="Courier New"/>
                <a:sym typeface="Courier New"/>
              </a:defRPr>
            </a:pPr>
            <a:r>
              <a:rPr dirty="0"/>
              <a:t>    } </a:t>
            </a:r>
            <a:r>
              <a:rPr dirty="0">
                <a:solidFill>
                  <a:srgbClr val="4F8F00"/>
                </a:solidFill>
              </a:rPr>
              <a:t>// end for</a:t>
            </a:r>
          </a:p>
          <a:p>
            <a:pPr algn="l">
              <a:lnSpc>
                <a:spcPct val="90000"/>
              </a:lnSpc>
              <a:defRPr sz="2400" b="1">
                <a:latin typeface="Courier New"/>
                <a:ea typeface="Courier New"/>
                <a:cs typeface="Courier New"/>
                <a:sym typeface="Courier New"/>
              </a:defRPr>
            </a:pPr>
            <a:endParaRPr dirty="0">
              <a:solidFill>
                <a:srgbClr val="4F8F00"/>
              </a:solidFill>
            </a:endParaRPr>
          </a:p>
          <a:p>
            <a:pPr algn="l">
              <a:lnSpc>
                <a:spcPct val="90000"/>
              </a:lnSpc>
              <a:defRPr sz="2400" b="1">
                <a:latin typeface="Courier New"/>
                <a:ea typeface="Courier New"/>
                <a:cs typeface="Courier New"/>
                <a:sym typeface="Courier New"/>
              </a:defRPr>
            </a:pPr>
            <a:r>
              <a:rPr dirty="0"/>
              <a:t>    </a:t>
            </a:r>
            <a:r>
              <a:rPr dirty="0">
                <a:solidFill>
                  <a:srgbClr val="0433FF"/>
                </a:solidFill>
              </a:rPr>
              <a:t>return</a:t>
            </a:r>
            <a:r>
              <a:rPr dirty="0"/>
              <a:t> result;</a:t>
            </a:r>
          </a:p>
          <a:p>
            <a:pPr algn="l">
              <a:lnSpc>
                <a:spcPct val="90000"/>
              </a:lnSpc>
              <a:defRPr sz="2400" b="1">
                <a:latin typeface="Courier New"/>
                <a:ea typeface="Courier New"/>
                <a:cs typeface="Courier New"/>
                <a:sym typeface="Courier New"/>
              </a:defRPr>
            </a:pPr>
            <a:r>
              <a:rPr dirty="0"/>
              <a:t>  } </a:t>
            </a:r>
            <a:r>
              <a:rPr dirty="0">
                <a:solidFill>
                  <a:srgbClr val="4F8F00"/>
                </a:solidFill>
              </a:rPr>
              <a:t>// end </a:t>
            </a:r>
            <a:r>
              <a:rPr dirty="0" err="1">
                <a:solidFill>
                  <a:srgbClr val="4F8F00"/>
                </a:solidFill>
              </a:rPr>
              <a:t>toArray</a:t>
            </a:r>
            <a:endParaRPr dirty="0">
              <a:solidFill>
                <a:srgbClr val="4F8F00"/>
              </a:solidFill>
            </a:endParaRPr>
          </a:p>
        </p:txBody>
      </p:sp>
      <p:sp>
        <p:nvSpPr>
          <p:cNvPr id="450" name="Rectangle"/>
          <p:cNvSpPr/>
          <p:nvPr/>
        </p:nvSpPr>
        <p:spPr>
          <a:xfrm>
            <a:off x="12420600" y="3587151"/>
            <a:ext cx="11525250" cy="9086850"/>
          </a:xfrm>
          <a:prstGeom prst="rect">
            <a:avLst/>
          </a:prstGeom>
          <a:solidFill>
            <a:srgbClr val="E5E6E1"/>
          </a:solidFill>
          <a:ln w="50800">
            <a:solidFill>
              <a:srgbClr val="941100"/>
            </a:solidFill>
            <a:miter lim="400000"/>
          </a:ln>
          <a:effectLst>
            <a:outerShdw blurRad="419100" dir="1980000" rotWithShape="0">
              <a:srgbClr val="000000"/>
            </a:outerShdw>
          </a:effectLst>
        </p:spPr>
        <p:txBody>
          <a:bodyPr lIns="76200" tIns="76200" rIns="76200" bIns="76200" anchor="ct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451" name="ArrayBag"/>
          <p:cNvSpPr/>
          <p:nvPr/>
        </p:nvSpPr>
        <p:spPr>
          <a:xfrm>
            <a:off x="3695700" y="2012351"/>
            <a:ext cx="4469830" cy="1168401"/>
          </a:xfrm>
          <a:prstGeom prst="rect">
            <a:avLst/>
          </a:prstGeom>
          <a:ln w="12700">
            <a:miter lim="400000"/>
          </a:ln>
          <a:effectLst>
            <a:outerShdw blurRad="571500" dir="27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a:spcBef>
                <a:spcPts val="2700"/>
              </a:spcBef>
              <a:defRPr sz="7000" b="1">
                <a:solidFill>
                  <a:srgbClr val="941100"/>
                </a:solidFill>
                <a:latin typeface="Courier New"/>
                <a:ea typeface="Courier New"/>
                <a:cs typeface="Courier New"/>
                <a:sym typeface="Courier New"/>
              </a:defRPr>
            </a:lvl1pPr>
          </a:lstStyle>
          <a:p>
            <a:r>
              <a:t>ArrayBag</a:t>
            </a:r>
          </a:p>
        </p:txBody>
      </p:sp>
      <p:sp>
        <p:nvSpPr>
          <p:cNvPr id="452" name="LinkedBag"/>
          <p:cNvSpPr/>
          <p:nvPr/>
        </p:nvSpPr>
        <p:spPr>
          <a:xfrm>
            <a:off x="15678150" y="2012351"/>
            <a:ext cx="5007127" cy="1168401"/>
          </a:xfrm>
          <a:prstGeom prst="rect">
            <a:avLst/>
          </a:prstGeom>
          <a:ln w="12700">
            <a:miter lim="400000"/>
          </a:ln>
          <a:effectLst>
            <a:outerShdw blurRad="571500" dir="27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a:spcBef>
                <a:spcPts val="2700"/>
              </a:spcBef>
              <a:defRPr sz="7000" b="1">
                <a:solidFill>
                  <a:srgbClr val="941100"/>
                </a:solidFill>
                <a:latin typeface="Courier New"/>
                <a:ea typeface="Courier New"/>
                <a:cs typeface="Courier New"/>
                <a:sym typeface="Courier New"/>
              </a:defRPr>
            </a:lvl1pPr>
          </a:lstStyle>
          <a:p>
            <a:r>
              <a:t>LinkedBag</a:t>
            </a:r>
          </a:p>
        </p:txBody>
      </p:sp>
      <p:sp>
        <p:nvSpPr>
          <p:cNvPr id="453" name="ADT Bag toVector Implementations"/>
          <p:cNvSpPr txBox="1">
            <a:spLocks noGrp="1"/>
          </p:cNvSpPr>
          <p:nvPr>
            <p:ph type="title"/>
          </p:nvPr>
        </p:nvSpPr>
        <p:spPr>
          <a:prstGeom prst="rect">
            <a:avLst/>
          </a:prstGeom>
        </p:spPr>
        <p:txBody>
          <a:bodyPr>
            <a:normAutofit/>
          </a:bodyPr>
          <a:lstStyle/>
          <a:p>
            <a:pPr defTabSz="737234">
              <a:defRPr sz="10260"/>
            </a:pPr>
            <a:r>
              <a:t>ADT Bag </a:t>
            </a:r>
            <a:r>
              <a:rPr cap="none">
                <a:latin typeface="Courier New"/>
                <a:ea typeface="Courier New"/>
                <a:cs typeface="Courier New"/>
                <a:sym typeface="Courier New"/>
              </a:rPr>
              <a:t>toVector</a:t>
            </a:r>
            <a:r>
              <a:t> Implementations</a:t>
            </a:r>
          </a:p>
        </p:txBody>
      </p:sp>
      <p:pic>
        <p:nvPicPr>
          <p:cNvPr id="454" name="Rounded Rectangle Rounded rectangle" descr="Rounded Rectangle Rounded rectangle"/>
          <p:cNvPicPr>
            <a:picLocks/>
          </p:cNvPicPr>
          <p:nvPr/>
        </p:nvPicPr>
        <p:blipFill>
          <a:blip r:embed="rId3"/>
          <a:stretch>
            <a:fillRect/>
          </a:stretch>
        </p:blipFill>
        <p:spPr>
          <a:xfrm>
            <a:off x="520700" y="5079401"/>
            <a:ext cx="10850033" cy="1115483"/>
          </a:xfrm>
          <a:prstGeom prst="rect">
            <a:avLst/>
          </a:prstGeom>
          <a:effectLst>
            <a:outerShdw blurRad="393700" dir="1980000" rotWithShape="0">
              <a:srgbClr val="000000"/>
            </a:outerShdw>
          </a:effectLst>
        </p:spPr>
      </p:pic>
      <p:sp>
        <p:nvSpPr>
          <p:cNvPr id="455" name="public T[] toArray()…"/>
          <p:cNvSpPr/>
          <p:nvPr/>
        </p:nvSpPr>
        <p:spPr>
          <a:xfrm>
            <a:off x="12515850" y="3720501"/>
            <a:ext cx="11372850" cy="666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a:defRPr sz="2400" b="1">
                <a:latin typeface="Courier New"/>
                <a:ea typeface="Courier New"/>
                <a:cs typeface="Courier New"/>
                <a:sym typeface="Courier New"/>
              </a:defRPr>
            </a:pPr>
            <a:endParaRPr/>
          </a:p>
          <a:p>
            <a:pPr algn="l">
              <a:defRPr sz="2400" b="1">
                <a:latin typeface="Courier New"/>
                <a:ea typeface="Courier New"/>
                <a:cs typeface="Courier New"/>
                <a:sym typeface="Courier New"/>
              </a:defRPr>
            </a:pPr>
            <a:r>
              <a:t>  </a:t>
            </a:r>
            <a:r>
              <a:rPr>
                <a:solidFill>
                  <a:srgbClr val="0433FF"/>
                </a:solidFill>
              </a:rPr>
              <a:t>public</a:t>
            </a:r>
            <a:r>
              <a:t> T[] toArray() </a:t>
            </a:r>
          </a:p>
          <a:p>
            <a:pPr algn="l">
              <a:defRPr sz="2400" b="1">
                <a:latin typeface="Courier New"/>
                <a:ea typeface="Courier New"/>
                <a:cs typeface="Courier New"/>
                <a:sym typeface="Courier New"/>
              </a:defRPr>
            </a:pPr>
            <a:r>
              <a:t>  {</a:t>
            </a:r>
          </a:p>
          <a:p>
            <a:pPr algn="l">
              <a:defRPr sz="2400" b="1">
                <a:latin typeface="Courier New"/>
                <a:ea typeface="Courier New"/>
                <a:cs typeface="Courier New"/>
                <a:sym typeface="Courier New"/>
              </a:defRPr>
            </a:pPr>
            <a:r>
              <a:t>    </a:t>
            </a:r>
            <a:r>
              <a:rPr>
                <a:solidFill>
                  <a:srgbClr val="945200"/>
                </a:solidFill>
              </a:rPr>
              <a:t>@SuppressWarnings("unchecked")</a:t>
            </a:r>
          </a:p>
          <a:p>
            <a:pPr algn="l">
              <a:defRPr sz="2400" b="1">
                <a:latin typeface="Courier New"/>
                <a:ea typeface="Courier New"/>
                <a:cs typeface="Courier New"/>
                <a:sym typeface="Courier New"/>
              </a:defRPr>
            </a:pPr>
            <a:r>
              <a:t>    T[] result = (T[])</a:t>
            </a:r>
            <a:r>
              <a:rPr>
                <a:solidFill>
                  <a:srgbClr val="0433FF"/>
                </a:solidFill>
              </a:rPr>
              <a:t>new</a:t>
            </a:r>
            <a:r>
              <a:t> Object[numberOfEntries];</a:t>
            </a:r>
          </a:p>
          <a:p>
            <a:pPr algn="l">
              <a:defRPr sz="2400" b="1">
                <a:latin typeface="Courier New"/>
                <a:ea typeface="Courier New"/>
                <a:cs typeface="Courier New"/>
                <a:sym typeface="Courier New"/>
              </a:defRPr>
            </a:pPr>
            <a:r>
              <a:t>    Node&lt;T&gt; currentNode = firstNode;</a:t>
            </a:r>
          </a:p>
          <a:p>
            <a:pPr algn="l">
              <a:defRPr sz="2400" b="1">
                <a:latin typeface="Courier New"/>
                <a:ea typeface="Courier New"/>
                <a:cs typeface="Courier New"/>
                <a:sym typeface="Courier New"/>
              </a:defRPr>
            </a:pPr>
            <a:r>
              <a:t>    </a:t>
            </a:r>
            <a:r>
              <a:rPr>
                <a:solidFill>
                  <a:srgbClr val="0433FF"/>
                </a:solidFill>
              </a:rPr>
              <a:t>int</a:t>
            </a:r>
            <a:r>
              <a:t> index = 0;</a:t>
            </a:r>
          </a:p>
          <a:p>
            <a:pPr algn="l">
              <a:defRPr sz="2400" b="1">
                <a:latin typeface="Courier New"/>
                <a:ea typeface="Courier New"/>
                <a:cs typeface="Courier New"/>
                <a:sym typeface="Courier New"/>
              </a:defRPr>
            </a:pPr>
            <a:endParaRPr/>
          </a:p>
          <a:p>
            <a:pPr algn="l">
              <a:defRPr sz="2400" b="1">
                <a:latin typeface="Courier New"/>
                <a:ea typeface="Courier New"/>
                <a:cs typeface="Courier New"/>
                <a:sym typeface="Courier New"/>
              </a:defRPr>
            </a:pPr>
            <a:r>
              <a:t>    </a:t>
            </a:r>
            <a:r>
              <a:rPr>
                <a:solidFill>
                  <a:srgbClr val="0433FF"/>
                </a:solidFill>
              </a:rPr>
              <a:t>while</a:t>
            </a:r>
            <a:r>
              <a:t> ((index &lt; numberOfEntries) </a:t>
            </a:r>
          </a:p>
          <a:p>
            <a:pPr algn="l">
              <a:defRPr sz="2400" b="1">
                <a:latin typeface="Courier New"/>
                <a:ea typeface="Courier New"/>
                <a:cs typeface="Courier New"/>
                <a:sym typeface="Courier New"/>
              </a:defRPr>
            </a:pPr>
            <a:r>
              <a:t>                              &amp;&amp; (currentNode != </a:t>
            </a:r>
            <a:r>
              <a:rPr>
                <a:solidFill>
                  <a:srgbClr val="0433FF"/>
                </a:solidFill>
              </a:rPr>
              <a:t>null</a:t>
            </a:r>
            <a:r>
              <a:t>)) </a:t>
            </a:r>
          </a:p>
          <a:p>
            <a:pPr algn="l">
              <a:defRPr sz="2400" b="1">
                <a:latin typeface="Courier New"/>
                <a:ea typeface="Courier New"/>
                <a:cs typeface="Courier New"/>
                <a:sym typeface="Courier New"/>
              </a:defRPr>
            </a:pPr>
            <a:r>
              <a:t>    {</a:t>
            </a:r>
          </a:p>
          <a:p>
            <a:pPr algn="l">
              <a:defRPr sz="2400" b="1">
                <a:latin typeface="Courier New"/>
                <a:ea typeface="Courier New"/>
                <a:cs typeface="Courier New"/>
                <a:sym typeface="Courier New"/>
              </a:defRPr>
            </a:pPr>
            <a:r>
              <a:t>      result[index] = currentNode.getData();</a:t>
            </a:r>
          </a:p>
          <a:p>
            <a:pPr algn="l">
              <a:defRPr sz="2400" b="1">
                <a:latin typeface="Courier New"/>
                <a:ea typeface="Courier New"/>
                <a:cs typeface="Courier New"/>
                <a:sym typeface="Courier New"/>
              </a:defRPr>
            </a:pPr>
            <a:r>
              <a:t>      currentNode = currentNode.getNextNode();</a:t>
            </a:r>
          </a:p>
          <a:p>
            <a:pPr algn="l">
              <a:defRPr sz="2400" b="1">
                <a:latin typeface="Courier New"/>
                <a:ea typeface="Courier New"/>
                <a:cs typeface="Courier New"/>
                <a:sym typeface="Courier New"/>
              </a:defRPr>
            </a:pPr>
            <a:r>
              <a:t>      index++;</a:t>
            </a:r>
          </a:p>
          <a:p>
            <a:pPr algn="l">
              <a:defRPr sz="2400" b="1">
                <a:latin typeface="Courier New"/>
                <a:ea typeface="Courier New"/>
                <a:cs typeface="Courier New"/>
                <a:sym typeface="Courier New"/>
              </a:defRPr>
            </a:pPr>
            <a:r>
              <a:t>    } </a:t>
            </a:r>
            <a:r>
              <a:rPr>
                <a:solidFill>
                  <a:srgbClr val="4F8F00"/>
                </a:solidFill>
              </a:rPr>
              <a:t>// end while</a:t>
            </a:r>
          </a:p>
          <a:p>
            <a:pPr algn="l">
              <a:defRPr sz="2400" b="1">
                <a:latin typeface="Courier New"/>
                <a:ea typeface="Courier New"/>
                <a:cs typeface="Courier New"/>
                <a:sym typeface="Courier New"/>
              </a:defRPr>
            </a:pPr>
            <a:r>
              <a:t> </a:t>
            </a:r>
          </a:p>
          <a:p>
            <a:pPr algn="l">
              <a:defRPr sz="2400" b="1">
                <a:latin typeface="Courier New"/>
                <a:ea typeface="Courier New"/>
                <a:cs typeface="Courier New"/>
                <a:sym typeface="Courier New"/>
              </a:defRPr>
            </a:pPr>
            <a:r>
              <a:t>    </a:t>
            </a:r>
            <a:r>
              <a:rPr>
                <a:solidFill>
                  <a:srgbClr val="0433FF"/>
                </a:solidFill>
              </a:rPr>
              <a:t>return</a:t>
            </a:r>
            <a:r>
              <a:t> result;</a:t>
            </a:r>
          </a:p>
          <a:p>
            <a:pPr algn="l">
              <a:defRPr sz="2400" b="1">
                <a:latin typeface="Courier New"/>
                <a:ea typeface="Courier New"/>
                <a:cs typeface="Courier New"/>
                <a:sym typeface="Courier New"/>
              </a:defRPr>
            </a:pPr>
            <a:r>
              <a:t>  } </a:t>
            </a:r>
            <a:r>
              <a:rPr>
                <a:solidFill>
                  <a:srgbClr val="4F8F00"/>
                </a:solidFill>
              </a:rPr>
              <a:t>// end toArray</a:t>
            </a:r>
          </a:p>
        </p:txBody>
      </p:sp>
      <p:pic>
        <p:nvPicPr>
          <p:cNvPr id="456" name="Rounded Rectangle Rounded rectangle" descr="Rounded Rectangle Rounded rectangle"/>
          <p:cNvPicPr>
            <a:picLocks/>
          </p:cNvPicPr>
          <p:nvPr/>
        </p:nvPicPr>
        <p:blipFill>
          <a:blip r:embed="rId4"/>
          <a:stretch>
            <a:fillRect/>
          </a:stretch>
        </p:blipFill>
        <p:spPr>
          <a:xfrm>
            <a:off x="12446000" y="6336700"/>
            <a:ext cx="11056026" cy="1546225"/>
          </a:xfrm>
          <a:prstGeom prst="rect">
            <a:avLst/>
          </a:prstGeom>
          <a:effectLst>
            <a:outerShdw blurRad="393700" dir="1980000" rotWithShape="0">
              <a:srgbClr val="000000"/>
            </a:outerShdw>
          </a:effectLst>
        </p:spPr>
      </p:pic>
      <p:sp>
        <p:nvSpPr>
          <p:cNvPr id="457" name="O(n)"/>
          <p:cNvSpPr/>
          <p:nvPr/>
        </p:nvSpPr>
        <p:spPr>
          <a:xfrm>
            <a:off x="6198050" y="10016526"/>
            <a:ext cx="2462900" cy="1428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defTabSz="685800">
              <a:lnSpc>
                <a:spcPts val="9300"/>
              </a:lnSpc>
              <a:tabLst>
                <a:tab pos="1257300" algn="l"/>
              </a:tabLst>
              <a:defRPr sz="66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rPr sz="7800" b="0">
                <a:latin typeface="Snell Roundhand Bold"/>
                <a:ea typeface="Snell Roundhand Bold"/>
                <a:cs typeface="Snell Roundhand Bold"/>
                <a:sym typeface="Snell Roundhand Bold"/>
              </a:rPr>
              <a:t>O</a:t>
            </a:r>
            <a:r>
              <a:t>(n)</a:t>
            </a:r>
          </a:p>
        </p:txBody>
      </p:sp>
      <p:sp>
        <p:nvSpPr>
          <p:cNvPr id="458" name="O(n)"/>
          <p:cNvSpPr/>
          <p:nvPr/>
        </p:nvSpPr>
        <p:spPr>
          <a:xfrm>
            <a:off x="18923450" y="10111776"/>
            <a:ext cx="2462900" cy="1428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defTabSz="685800">
              <a:lnSpc>
                <a:spcPts val="9300"/>
              </a:lnSpc>
              <a:tabLst>
                <a:tab pos="1257300" algn="l"/>
              </a:tabLst>
              <a:defRPr sz="6600" b="1">
                <a:solidFill>
                  <a:srgbClr val="800000"/>
                </a:solidFill>
                <a:effectLst>
                  <a:outerShdw blurRad="38100" dist="12700" dir="5400000" rotWithShape="0">
                    <a:srgbClr val="000000">
                      <a:alpha val="50000"/>
                    </a:srgbClr>
                  </a:outerShdw>
                </a:effectLst>
                <a:latin typeface="Courier New"/>
                <a:ea typeface="Courier New"/>
                <a:cs typeface="Courier New"/>
                <a:sym typeface="Courier New"/>
              </a:defRPr>
            </a:pPr>
            <a:r>
              <a:rPr sz="7800" b="0">
                <a:latin typeface="Snell Roundhand Bold"/>
                <a:ea typeface="Snell Roundhand Bold"/>
                <a:cs typeface="Snell Roundhand Bold"/>
                <a:sym typeface="Snell Roundhand Bold"/>
              </a:rPr>
              <a:t>O</a:t>
            </a:r>
            <a:r>
              <a:t>(n)</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453"/>
                                        </p:tgtEl>
                                        <p:attrNameLst>
                                          <p:attrName>style.visibility</p:attrName>
                                        </p:attrNameLst>
                                      </p:cBhvr>
                                      <p:to>
                                        <p:strVal val="visible"/>
                                      </p:to>
                                    </p:set>
                                    <p:anim calcmode="lin" valueType="num">
                                      <p:cBhvr>
                                        <p:cTn id="7" dur="1000" fill="hold"/>
                                        <p:tgtEl>
                                          <p:spTgt spid="453"/>
                                        </p:tgtEl>
                                        <p:attrNameLst>
                                          <p:attrName>ppt_w</p:attrName>
                                        </p:attrNameLst>
                                      </p:cBhvr>
                                      <p:tavLst>
                                        <p:tav tm="0">
                                          <p:val>
                                            <p:strVal val="4*#ppt_w"/>
                                          </p:val>
                                        </p:tav>
                                        <p:tav tm="100000">
                                          <p:val>
                                            <p:strVal val="#ppt_w"/>
                                          </p:val>
                                        </p:tav>
                                      </p:tavLst>
                                    </p:anim>
                                    <p:anim calcmode="lin" valueType="num">
                                      <p:cBhvr>
                                        <p:cTn id="8" dur="1000" fill="hold"/>
                                        <p:tgtEl>
                                          <p:spTgt spid="453"/>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 presetClass="entr" presetSubtype="0" fill="hold" grpId="0" nodeType="afterEffect">
                                  <p:stCondLst>
                                    <p:cond delay="0"/>
                                  </p:stCondLst>
                                  <p:iterate type="lt">
                                    <p:tmAbs val="100"/>
                                  </p:iterate>
                                  <p:childTnLst>
                                    <p:set>
                                      <p:cBhvr>
                                        <p:cTn id="11" fill="hold"/>
                                        <p:tgtEl>
                                          <p:spTgt spid="451"/>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iterate type="lt">
                                    <p:tmAbs val="100"/>
                                  </p:iterate>
                                  <p:childTnLst>
                                    <p:set>
                                      <p:cBhvr>
                                        <p:cTn id="14" fill="hold"/>
                                        <p:tgtEl>
                                          <p:spTgt spid="452"/>
                                        </p:tgtEl>
                                        <p:attrNameLst>
                                          <p:attrName>style.visibility</p:attrName>
                                        </p:attrNameLst>
                                      </p:cBhvr>
                                      <p:to>
                                        <p:strVal val="visible"/>
                                      </p:to>
                                    </p:set>
                                  </p:childTnLst>
                                </p:cTn>
                              </p:par>
                            </p:childTnLst>
                          </p:cTn>
                        </p:par>
                        <p:par>
                          <p:cTn id="15" fill="hold">
                            <p:stCondLst>
                              <p:cond delay="1000"/>
                            </p:stCondLst>
                            <p:childTnLst>
                              <p:par>
                                <p:cTn id="16" presetID="2" presetClass="entr" presetSubtype="8" fill="hold" grpId="0" nodeType="afterEffect">
                                  <p:stCondLst>
                                    <p:cond delay="0"/>
                                  </p:stCondLst>
                                  <p:iterate>
                                    <p:tmAbs val="0"/>
                                  </p:iterate>
                                  <p:childTnLst>
                                    <p:set>
                                      <p:cBhvr>
                                        <p:cTn id="17" fill="hold"/>
                                        <p:tgtEl>
                                          <p:spTgt spid="448"/>
                                        </p:tgtEl>
                                        <p:attrNameLst>
                                          <p:attrName>style.visibility</p:attrName>
                                        </p:attrNameLst>
                                      </p:cBhvr>
                                      <p:to>
                                        <p:strVal val="visible"/>
                                      </p:to>
                                    </p:set>
                                    <p:anim calcmode="lin" valueType="num">
                                      <p:cBhvr>
                                        <p:cTn id="18" dur="500" fill="hold"/>
                                        <p:tgtEl>
                                          <p:spTgt spid="448"/>
                                        </p:tgtEl>
                                        <p:attrNameLst>
                                          <p:attrName>ppt_x</p:attrName>
                                        </p:attrNameLst>
                                      </p:cBhvr>
                                      <p:tavLst>
                                        <p:tav tm="0">
                                          <p:val>
                                            <p:strVal val="0-#ppt_w/2"/>
                                          </p:val>
                                        </p:tav>
                                        <p:tav tm="100000">
                                          <p:val>
                                            <p:strVal val="#ppt_x"/>
                                          </p:val>
                                        </p:tav>
                                      </p:tavLst>
                                    </p:anim>
                                    <p:anim calcmode="lin" valueType="num">
                                      <p:cBhvr>
                                        <p:cTn id="19" dur="500" fill="hold"/>
                                        <p:tgtEl>
                                          <p:spTgt spid="448"/>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grpId="0" nodeType="afterEffect">
                                  <p:stCondLst>
                                    <p:cond delay="0"/>
                                  </p:stCondLst>
                                  <p:iterate>
                                    <p:tmAbs val="0"/>
                                  </p:iterate>
                                  <p:childTnLst>
                                    <p:set>
                                      <p:cBhvr>
                                        <p:cTn id="22" fill="hold"/>
                                        <p:tgtEl>
                                          <p:spTgt spid="450"/>
                                        </p:tgtEl>
                                        <p:attrNameLst>
                                          <p:attrName>style.visibility</p:attrName>
                                        </p:attrNameLst>
                                      </p:cBhvr>
                                      <p:to>
                                        <p:strVal val="visible"/>
                                      </p:to>
                                    </p:set>
                                    <p:anim calcmode="lin" valueType="num">
                                      <p:cBhvr>
                                        <p:cTn id="23" dur="500" fill="hold"/>
                                        <p:tgtEl>
                                          <p:spTgt spid="450"/>
                                        </p:tgtEl>
                                        <p:attrNameLst>
                                          <p:attrName>ppt_x</p:attrName>
                                        </p:attrNameLst>
                                      </p:cBhvr>
                                      <p:tavLst>
                                        <p:tav tm="0">
                                          <p:val>
                                            <p:strVal val="1+#ppt_w/2"/>
                                          </p:val>
                                        </p:tav>
                                        <p:tav tm="100000">
                                          <p:val>
                                            <p:strVal val="#ppt_x"/>
                                          </p:val>
                                        </p:tav>
                                      </p:tavLst>
                                    </p:anim>
                                    <p:anim calcmode="lin" valueType="num">
                                      <p:cBhvr>
                                        <p:cTn id="24" dur="500" fill="hold"/>
                                        <p:tgtEl>
                                          <p:spTgt spid="450"/>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 presetClass="entr" presetSubtype="0" fill="hold" grpId="0" nodeType="afterEffect">
                                  <p:stCondLst>
                                    <p:cond delay="0"/>
                                  </p:stCondLst>
                                  <p:iterate type="lt">
                                    <p:tmAbs val="100"/>
                                  </p:iterate>
                                  <p:childTnLst>
                                    <p:set>
                                      <p:cBhvr>
                                        <p:cTn id="27" fill="hold"/>
                                        <p:tgtEl>
                                          <p:spTgt spid="449"/>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iterate type="lt">
                                    <p:tmAbs val="100"/>
                                  </p:iterate>
                                  <p:childTnLst>
                                    <p:set>
                                      <p:cBhvr>
                                        <p:cTn id="30" fill="hold"/>
                                        <p:tgtEl>
                                          <p:spTgt spid="4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fill="hold" grpId="0" nodeType="clickEffect">
                                  <p:stCondLst>
                                    <p:cond delay="0"/>
                                  </p:stCondLst>
                                  <p:iterate>
                                    <p:tmAbs val="0"/>
                                  </p:iterate>
                                  <p:childTnLst>
                                    <p:set>
                                      <p:cBhvr>
                                        <p:cTn id="34" fill="hold"/>
                                        <p:tgtEl>
                                          <p:spTgt spid="454"/>
                                        </p:tgtEl>
                                        <p:attrNameLst>
                                          <p:attrName>style.visibility</p:attrName>
                                        </p:attrNameLst>
                                      </p:cBhvr>
                                      <p:to>
                                        <p:strVal val="visible"/>
                                      </p:to>
                                    </p:set>
                                    <p:animEffect transition="in" filter="fade">
                                      <p:cBhvr>
                                        <p:cTn id="35" dur="500"/>
                                        <p:tgtEl>
                                          <p:spTgt spid="454"/>
                                        </p:tgtEl>
                                      </p:cBhvr>
                                    </p:animEffect>
                                  </p:childTnLst>
                                </p:cTn>
                              </p:par>
                            </p:childTnLst>
                          </p:cTn>
                        </p:par>
                        <p:par>
                          <p:cTn id="36" fill="hold">
                            <p:stCondLst>
                              <p:cond delay="500"/>
                            </p:stCondLst>
                            <p:childTnLst>
                              <p:par>
                                <p:cTn id="37" presetID="10" presetClass="entr" fill="hold" grpId="0" nodeType="afterEffect">
                                  <p:stCondLst>
                                    <p:cond delay="0"/>
                                  </p:stCondLst>
                                  <p:iterate>
                                    <p:tmAbs val="0"/>
                                  </p:iterate>
                                  <p:childTnLst>
                                    <p:set>
                                      <p:cBhvr>
                                        <p:cTn id="38" fill="hold"/>
                                        <p:tgtEl>
                                          <p:spTgt spid="456"/>
                                        </p:tgtEl>
                                        <p:attrNameLst>
                                          <p:attrName>style.visibility</p:attrName>
                                        </p:attrNameLst>
                                      </p:cBhvr>
                                      <p:to>
                                        <p:strVal val="visible"/>
                                      </p:to>
                                    </p:set>
                                    <p:animEffect transition="in" filter="fade">
                                      <p:cBhvr>
                                        <p:cTn id="39" dur="500"/>
                                        <p:tgtEl>
                                          <p:spTgt spid="4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fill="hold" grpId="0" nodeType="clickEffect">
                                  <p:stCondLst>
                                    <p:cond delay="0"/>
                                  </p:stCondLst>
                                  <p:iterate>
                                    <p:tmAbs val="0"/>
                                  </p:iterate>
                                  <p:childTnLst>
                                    <p:set>
                                      <p:cBhvr>
                                        <p:cTn id="43" fill="hold"/>
                                        <p:tgtEl>
                                          <p:spTgt spid="457"/>
                                        </p:tgtEl>
                                        <p:attrNameLst>
                                          <p:attrName>style.visibility</p:attrName>
                                        </p:attrNameLst>
                                      </p:cBhvr>
                                      <p:to>
                                        <p:strVal val="visible"/>
                                      </p:to>
                                    </p:set>
                                    <p:animEffect transition="in" filter="fade">
                                      <p:cBhvr>
                                        <p:cTn id="44" dur="500"/>
                                        <p:tgtEl>
                                          <p:spTgt spid="457"/>
                                        </p:tgtEl>
                                      </p:cBhvr>
                                    </p:animEffect>
                                  </p:childTnLst>
                                </p:cTn>
                              </p:par>
                            </p:childTnLst>
                          </p:cTn>
                        </p:par>
                        <p:par>
                          <p:cTn id="45" fill="hold">
                            <p:stCondLst>
                              <p:cond delay="500"/>
                            </p:stCondLst>
                            <p:childTnLst>
                              <p:par>
                                <p:cTn id="46" presetID="10" presetClass="entr" fill="hold" grpId="0" nodeType="afterEffect">
                                  <p:stCondLst>
                                    <p:cond delay="0"/>
                                  </p:stCondLst>
                                  <p:iterate>
                                    <p:tmAbs val="0"/>
                                  </p:iterate>
                                  <p:childTnLst>
                                    <p:set>
                                      <p:cBhvr>
                                        <p:cTn id="47" fill="hold"/>
                                        <p:tgtEl>
                                          <p:spTgt spid="458"/>
                                        </p:tgtEl>
                                        <p:attrNameLst>
                                          <p:attrName>style.visibility</p:attrName>
                                        </p:attrNameLst>
                                      </p:cBhvr>
                                      <p:to>
                                        <p:strVal val="visible"/>
                                      </p:to>
                                    </p:set>
                                    <p:animEffect transition="in" filter="fade">
                                      <p:cBhvr>
                                        <p:cTn id="48"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0" animBg="1" advAuto="0"/>
      <p:bldP spid="449" grpId="0" animBg="1" advAuto="0"/>
      <p:bldP spid="450" grpId="0" animBg="1" advAuto="0"/>
      <p:bldP spid="451" grpId="0" animBg="1" advAuto="0"/>
      <p:bldP spid="452" grpId="0" animBg="1" advAuto="0"/>
      <p:bldP spid="453" grpId="0" animBg="1" advAuto="0"/>
      <p:bldP spid="454" grpId="0" animBg="1" advAuto="0"/>
      <p:bldP spid="455" grpId="0" animBg="1" advAuto="0"/>
      <p:bldP spid="456" grpId="0" animBg="1" advAuto="0"/>
      <p:bldP spid="457" grpId="0" animBg="1" advAuto="0"/>
      <p:bldP spid="458"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omparing Implementations"/>
          <p:cNvSpPr txBox="1">
            <a:spLocks noGrp="1"/>
          </p:cNvSpPr>
          <p:nvPr>
            <p:ph type="title"/>
          </p:nvPr>
        </p:nvSpPr>
        <p:spPr>
          <a:prstGeom prst="rect">
            <a:avLst/>
          </a:prstGeom>
        </p:spPr>
        <p:txBody>
          <a:bodyPr/>
          <a:lstStyle/>
          <a:p>
            <a:r>
              <a:t>Comparing Implementations</a:t>
            </a:r>
          </a:p>
        </p:txBody>
      </p:sp>
      <p:graphicFrame>
        <p:nvGraphicFramePr>
          <p:cNvPr id="463" name="Table 1"/>
          <p:cNvGraphicFramePr/>
          <p:nvPr>
            <p:extLst>
              <p:ext uri="{D42A27DB-BD31-4B8C-83A1-F6EECF244321}">
                <p14:modId xmlns:p14="http://schemas.microsoft.com/office/powerpoint/2010/main" val="1136335269"/>
              </p:ext>
            </p:extLst>
          </p:nvPr>
        </p:nvGraphicFramePr>
        <p:xfrm>
          <a:off x="168423" y="2362200"/>
          <a:ext cx="16955045" cy="10042587"/>
        </p:xfrm>
        <a:graphic>
          <a:graphicData uri="http://schemas.openxmlformats.org/drawingml/2006/table">
            <a:tbl>
              <a:tblPr>
                <a:tableStyleId>{4C3C2611-4C71-4FC5-86AE-919BDF0F9419}</a:tableStyleId>
              </a:tblPr>
              <a:tblGrid>
                <a:gridCol w="8709768">
                  <a:extLst>
                    <a:ext uri="{9D8B030D-6E8A-4147-A177-3AD203B41FA5}">
                      <a16:colId xmlns:a16="http://schemas.microsoft.com/office/drawing/2014/main" val="20000"/>
                    </a:ext>
                  </a:extLst>
                </a:gridCol>
                <a:gridCol w="4095979">
                  <a:extLst>
                    <a:ext uri="{9D8B030D-6E8A-4147-A177-3AD203B41FA5}">
                      <a16:colId xmlns:a16="http://schemas.microsoft.com/office/drawing/2014/main" val="20001"/>
                    </a:ext>
                  </a:extLst>
                </a:gridCol>
                <a:gridCol w="4149298">
                  <a:extLst>
                    <a:ext uri="{9D8B030D-6E8A-4147-A177-3AD203B41FA5}">
                      <a16:colId xmlns:a16="http://schemas.microsoft.com/office/drawing/2014/main" val="20002"/>
                    </a:ext>
                  </a:extLst>
                </a:gridCol>
              </a:tblGrid>
              <a:tr h="1577491">
                <a:tc>
                  <a:txBody>
                    <a:bodyPr/>
                    <a:lstStyle/>
                    <a:p>
                      <a:pPr defTabSz="914400">
                        <a:lnSpc>
                          <a:spcPct val="70000"/>
                        </a:lnSpc>
                        <a:tabLst>
                          <a:tab pos="1371600" algn="l"/>
                        </a:tabLst>
                        <a:defRPr sz="1800"/>
                      </a:pPr>
                      <a:r>
                        <a:rPr sz="3600" dirty="0">
                          <a:solidFill>
                            <a:srgbClr val="FFFFFF"/>
                          </a:solidFill>
                          <a:latin typeface="Comic Sans MS"/>
                          <a:ea typeface="Comic Sans MS"/>
                          <a:cs typeface="Comic Sans MS"/>
                          <a:sym typeface="Comic Sans MS"/>
                        </a:rPr>
                        <a:t>ADT Bag method</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914400">
                        <a:lnSpc>
                          <a:spcPct val="70000"/>
                        </a:lnSpc>
                        <a:tabLst>
                          <a:tab pos="1371600" algn="l"/>
                        </a:tabLst>
                        <a:defRPr sz="1800"/>
                      </a:pPr>
                      <a:r>
                        <a:rPr sz="3600">
                          <a:solidFill>
                            <a:srgbClr val="FFFFFF"/>
                          </a:solidFill>
                          <a:latin typeface="Comic Sans MS"/>
                          <a:ea typeface="Comic Sans MS"/>
                          <a:cs typeface="Comic Sans MS"/>
                          <a:sym typeface="Comic Sans MS"/>
                        </a:rPr>
                        <a:t>ArrayBag Implementation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914400">
                        <a:lnSpc>
                          <a:spcPct val="70000"/>
                        </a:lnSpc>
                        <a:tabLst>
                          <a:tab pos="1371600" algn="l"/>
                        </a:tabLst>
                        <a:defRPr sz="1800"/>
                      </a:pPr>
                      <a:r>
                        <a:rPr sz="3600">
                          <a:solidFill>
                            <a:srgbClr val="FFFFFF"/>
                          </a:solidFill>
                          <a:latin typeface="Comic Sans MS"/>
                          <a:ea typeface="Comic Sans MS"/>
                          <a:cs typeface="Comic Sans MS"/>
                          <a:sym typeface="Comic Sans MS"/>
                        </a:rPr>
                        <a:t>LinkedBag Implementation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r h="1058137">
                <a:tc>
                  <a:txBody>
                    <a:bodyPr/>
                    <a:lstStyle/>
                    <a:p>
                      <a:pPr algn="l" defTabSz="685800">
                        <a:lnSpc>
                          <a:spcPts val="4300"/>
                        </a:lnSpc>
                        <a:tabLst>
                          <a:tab pos="1257300" algn="l"/>
                        </a:tabLst>
                        <a:defRPr sz="1800"/>
                      </a:pPr>
                      <a:r>
                        <a:rPr sz="36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getCurrentSize()</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extLst>
                  <a:ext uri="{0D108BD9-81ED-4DB2-BD59-A6C34878D82A}">
                    <a16:rowId xmlns:a16="http://schemas.microsoft.com/office/drawing/2014/main" val="10001"/>
                  </a:ext>
                </a:extLst>
              </a:tr>
              <a:tr h="1058137">
                <a:tc>
                  <a:txBody>
                    <a:bodyPr/>
                    <a:lstStyle/>
                    <a:p>
                      <a:pPr algn="l" defTabSz="685800">
                        <a:lnSpc>
                          <a:spcPts val="4300"/>
                        </a:lnSpc>
                        <a:tabLst>
                          <a:tab pos="1257300" algn="l"/>
                        </a:tabLst>
                        <a:defRPr sz="1800"/>
                      </a:pPr>
                      <a:r>
                        <a:rPr sz="36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isEmpty()</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extLst>
                  <a:ext uri="{0D108BD9-81ED-4DB2-BD59-A6C34878D82A}">
                    <a16:rowId xmlns:a16="http://schemas.microsoft.com/office/drawing/2014/main" val="10002"/>
                  </a:ext>
                </a:extLst>
              </a:tr>
              <a:tr h="1058137">
                <a:tc>
                  <a:txBody>
                    <a:bodyPr/>
                    <a:lstStyle/>
                    <a:p>
                      <a:pPr algn="l" defTabSz="685800">
                        <a:lnSpc>
                          <a:spcPts val="4300"/>
                        </a:lnSpc>
                        <a:tabLst>
                          <a:tab pos="1257300" algn="l"/>
                        </a:tabLst>
                        <a:defRPr sz="1800"/>
                      </a:pPr>
                      <a:r>
                        <a:rPr sz="36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add(ItemType anEntry)</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extLst>
                  <a:ext uri="{0D108BD9-81ED-4DB2-BD59-A6C34878D82A}">
                    <a16:rowId xmlns:a16="http://schemas.microsoft.com/office/drawing/2014/main" val="10003"/>
                  </a:ext>
                </a:extLst>
              </a:tr>
              <a:tr h="1058137">
                <a:tc>
                  <a:txBody>
                    <a:bodyPr/>
                    <a:lstStyle/>
                    <a:p>
                      <a:pPr algn="l" defTabSz="685800">
                        <a:lnSpc>
                          <a:spcPts val="4300"/>
                        </a:lnSpc>
                        <a:tabLst>
                          <a:tab pos="1257300" algn="l"/>
                        </a:tabLst>
                        <a:defRPr sz="1800"/>
                      </a:pPr>
                      <a:r>
                        <a:rPr sz="36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remove(ItemType anEntry)</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 to </a:t>
                      </a:r>
                      <a:r>
                        <a:rPr sz="4800" b="0">
                          <a:latin typeface="Snell Roundhand Bold"/>
                          <a:ea typeface="Snell Roundhand Bold"/>
                          <a:cs typeface="Snell Roundhand Bold"/>
                          <a:sym typeface="Snell Roundhand Bold"/>
                        </a:rPr>
                        <a:t>O</a:t>
                      </a:r>
                      <a:r>
                        <a:t>(n)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 to </a:t>
                      </a:r>
                      <a:r>
                        <a:rPr sz="4800" b="0">
                          <a:latin typeface="Snell Roundhand Bold"/>
                          <a:ea typeface="Snell Roundhand Bold"/>
                          <a:cs typeface="Snell Roundhand Bold"/>
                          <a:sym typeface="Snell Roundhand Bold"/>
                        </a:rPr>
                        <a:t>O</a:t>
                      </a:r>
                      <a:r>
                        <a:t>(n)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extLst>
                  <a:ext uri="{0D108BD9-81ED-4DB2-BD59-A6C34878D82A}">
                    <a16:rowId xmlns:a16="http://schemas.microsoft.com/office/drawing/2014/main" val="10004"/>
                  </a:ext>
                </a:extLst>
              </a:tr>
              <a:tr h="1058137">
                <a:tc>
                  <a:txBody>
                    <a:bodyPr/>
                    <a:lstStyle/>
                    <a:p>
                      <a:pPr algn="l" defTabSz="685800">
                        <a:lnSpc>
                          <a:spcPts val="4300"/>
                        </a:lnSpc>
                        <a:tabLst>
                          <a:tab pos="1257300" algn="l"/>
                        </a:tabLst>
                        <a:defRPr sz="1800"/>
                      </a:pPr>
                      <a:r>
                        <a:rPr sz="36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clear()</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 to </a:t>
                      </a:r>
                      <a:r>
                        <a:rPr sz="4800" b="0">
                          <a:latin typeface="Snell Roundhand Bold"/>
                          <a:ea typeface="Snell Roundhand Bold"/>
                          <a:cs typeface="Snell Roundhand Bold"/>
                          <a:sym typeface="Snell Roundhand Bold"/>
                        </a:rPr>
                        <a:t>O</a:t>
                      </a:r>
                      <a:r>
                        <a:t>(n)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extLst>
                  <a:ext uri="{0D108BD9-81ED-4DB2-BD59-A6C34878D82A}">
                    <a16:rowId xmlns:a16="http://schemas.microsoft.com/office/drawing/2014/main" val="10005"/>
                  </a:ext>
                </a:extLst>
              </a:tr>
              <a:tr h="1058137">
                <a:tc>
                  <a:txBody>
                    <a:bodyPr/>
                    <a:lstStyle/>
                    <a:p>
                      <a:pPr algn="l" defTabSz="685800">
                        <a:lnSpc>
                          <a:spcPts val="3800"/>
                        </a:lnSpc>
                        <a:tabLst>
                          <a:tab pos="1257300" algn="l"/>
                        </a:tabLst>
                        <a:defRPr sz="1800"/>
                      </a:pPr>
                      <a:r>
                        <a:rPr sz="32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getFrequencyOf(ItemType anEntry)</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extLst>
                  <a:ext uri="{0D108BD9-81ED-4DB2-BD59-A6C34878D82A}">
                    <a16:rowId xmlns:a16="http://schemas.microsoft.com/office/drawing/2014/main" val="10006"/>
                  </a:ext>
                </a:extLst>
              </a:tr>
              <a:tr h="1058137">
                <a:tc>
                  <a:txBody>
                    <a:bodyPr/>
                    <a:lstStyle/>
                    <a:p>
                      <a:pPr algn="l" defTabSz="685800">
                        <a:lnSpc>
                          <a:spcPts val="4300"/>
                        </a:lnSpc>
                        <a:tabLst>
                          <a:tab pos="1257300" algn="l"/>
                        </a:tabLst>
                        <a:defRPr sz="1800"/>
                      </a:pPr>
                      <a:r>
                        <a:rPr sz="36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contains(ItemType anEntry)</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 to </a:t>
                      </a:r>
                      <a:r>
                        <a:rPr sz="4800" b="0">
                          <a:latin typeface="Snell Roundhand Bold"/>
                          <a:ea typeface="Snell Roundhand Bold"/>
                          <a:cs typeface="Snell Roundhand Bold"/>
                          <a:sym typeface="Snell Roundhand Bold"/>
                        </a:rPr>
                        <a:t>O</a:t>
                      </a:r>
                      <a:r>
                        <a:t>(n)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(1) to </a:t>
                      </a:r>
                      <a:r>
                        <a:rPr sz="4800" b="0">
                          <a:latin typeface="Snell Roundhand Bold"/>
                          <a:ea typeface="Snell Roundhand Bold"/>
                          <a:cs typeface="Snell Roundhand Bold"/>
                          <a:sym typeface="Snell Roundhand Bold"/>
                        </a:rPr>
                        <a:t>O</a:t>
                      </a:r>
                      <a:r>
                        <a:t>(n)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extLst>
                  <a:ext uri="{0D108BD9-81ED-4DB2-BD59-A6C34878D82A}">
                    <a16:rowId xmlns:a16="http://schemas.microsoft.com/office/drawing/2014/main" val="10007"/>
                  </a:ext>
                </a:extLst>
              </a:tr>
              <a:tr h="1058137">
                <a:tc>
                  <a:txBody>
                    <a:bodyPr/>
                    <a:lstStyle/>
                    <a:p>
                      <a:pPr algn="l" defTabSz="685800">
                        <a:lnSpc>
                          <a:spcPts val="4300"/>
                        </a:lnSpc>
                        <a:tabLst>
                          <a:tab pos="1257300" algn="l"/>
                        </a:tabLst>
                        <a:defRPr sz="1800"/>
                      </a:pPr>
                      <a:r>
                        <a:rPr sz="36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toVector()</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a:latin typeface="Snell Roundhand Bold"/>
                          <a:ea typeface="Snell Roundhand Bold"/>
                          <a:cs typeface="Snell Roundhand Bold"/>
                          <a:sym typeface="Snell Roundhand Bold"/>
                        </a:rPr>
                        <a:t>O</a:t>
                      </a:r>
                      <a:r>
                        <a:t>(n)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tc>
                  <a:txBody>
                    <a:bodyPr/>
                    <a:lstStyle/>
                    <a:p>
                      <a:pPr defTabSz="685800">
                        <a:lnSpc>
                          <a:spcPts val="5700"/>
                        </a:lnSpc>
                        <a:tabLst>
                          <a:tab pos="1257300" algn="l"/>
                        </a:tabLst>
                        <a:defRPr sz="36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rPr sz="4800" b="0" dirty="0">
                          <a:latin typeface="Snell Roundhand Bold"/>
                          <a:ea typeface="Snell Roundhand Bold"/>
                          <a:cs typeface="Snell Roundhand Bold"/>
                          <a:sym typeface="Snell Roundhand Bold"/>
                        </a:rPr>
                        <a:t>O</a:t>
                      </a:r>
                      <a:r>
                        <a:rPr dirty="0"/>
                        <a:t>(n)</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3"/>
                      <a:srcRect/>
                      <a:tile tx="0" ty="0" sx="100000" sy="100000" flip="none" algn="tl"/>
                    </a:blipFill>
                  </a:tcPr>
                </a:tc>
                <a:extLst>
                  <a:ext uri="{0D108BD9-81ED-4DB2-BD59-A6C34878D82A}">
                    <a16:rowId xmlns:a16="http://schemas.microsoft.com/office/drawing/2014/main" val="10008"/>
                  </a:ext>
                </a:extLst>
              </a:tr>
            </a:tbl>
          </a:graphicData>
        </a:graphic>
      </p:graphicFrame>
      <p:grpSp>
        <p:nvGrpSpPr>
          <p:cNvPr id="466" name="Group"/>
          <p:cNvGrpSpPr/>
          <p:nvPr/>
        </p:nvGrpSpPr>
        <p:grpSpPr>
          <a:xfrm>
            <a:off x="18154650" y="3295650"/>
            <a:ext cx="5448300" cy="2857501"/>
            <a:chOff x="0" y="0"/>
            <a:chExt cx="5448300" cy="2857500"/>
          </a:xfrm>
        </p:grpSpPr>
        <p:sp>
          <p:nvSpPr>
            <p:cNvPr id="464" name="Rectangle"/>
            <p:cNvSpPr/>
            <p:nvPr/>
          </p:nvSpPr>
          <p:spPr>
            <a:xfrm>
              <a:off x="0" y="0"/>
              <a:ext cx="5448300" cy="2857501"/>
            </a:xfrm>
            <a:prstGeom prst="rect">
              <a:avLst/>
            </a:prstGeom>
            <a:solidFill>
              <a:srgbClr val="E5E6E1"/>
            </a:solidFill>
            <a:ln w="50800" cap="flat">
              <a:solidFill>
                <a:srgbClr val="941100"/>
              </a:solidFill>
              <a:prstDash val="solid"/>
              <a:miter lim="400000"/>
            </a:ln>
            <a:effectLst>
              <a:outerShdw blurRad="419100" dir="1980000" rotWithShape="0">
                <a:srgbClr val="000000"/>
              </a:outerShdw>
            </a:effectLst>
          </p:spPr>
          <p:txBody>
            <a:bodyPr wrap="square" lIns="76200" tIns="76200" rIns="76200" bIns="76200" numCol="1" anchor="ctr">
              <a:noAutofit/>
            </a:bodyP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465" name="// O(1)…"/>
            <p:cNvSpPr/>
            <p:nvPr/>
          </p:nvSpPr>
          <p:spPr>
            <a:xfrm>
              <a:off x="76200" y="33486"/>
              <a:ext cx="5201469" cy="2745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p>
              <a:pPr algn="l">
                <a:defRPr sz="3000" b="1">
                  <a:solidFill>
                    <a:srgbClr val="4F8F00"/>
                  </a:solidFill>
                  <a:latin typeface="Courier New"/>
                  <a:ea typeface="Courier New"/>
                  <a:cs typeface="Courier New"/>
                  <a:sym typeface="Courier New"/>
                </a:defRPr>
              </a:pPr>
              <a:r>
                <a:t>// O(1)</a:t>
              </a:r>
              <a:endParaRPr>
                <a:solidFill>
                  <a:srgbClr val="0433FF"/>
                </a:solidFill>
              </a:endParaRPr>
            </a:p>
            <a:p>
              <a:pPr algn="l">
                <a:defRPr sz="3000" b="1">
                  <a:latin typeface="Courier New"/>
                  <a:ea typeface="Courier New"/>
                  <a:cs typeface="Courier New"/>
                  <a:sym typeface="Courier New"/>
                </a:defRPr>
              </a:pPr>
              <a:r>
                <a:rPr>
                  <a:solidFill>
                    <a:srgbClr val="0433FF"/>
                  </a:solidFill>
                </a:rPr>
                <a:t>void</a:t>
              </a:r>
              <a:r>
                <a:t> ArrayBag::clear() </a:t>
              </a:r>
            </a:p>
            <a:p>
              <a:pPr algn="l">
                <a:defRPr sz="3000" b="1">
                  <a:latin typeface="Courier New"/>
                  <a:ea typeface="Courier New"/>
                  <a:cs typeface="Courier New"/>
                  <a:sym typeface="Courier New"/>
                </a:defRPr>
              </a:pPr>
              <a:r>
                <a:t>{</a:t>
              </a:r>
            </a:p>
            <a:p>
              <a:pPr algn="l">
                <a:defRPr sz="3000" b="1">
                  <a:latin typeface="Courier New"/>
                  <a:ea typeface="Courier New"/>
                  <a:cs typeface="Courier New"/>
                  <a:sym typeface="Courier New"/>
                </a:defRPr>
              </a:pPr>
              <a:r>
                <a:rPr>
                  <a:solidFill>
                    <a:srgbClr val="0433FF"/>
                  </a:solidFill>
                </a:rPr>
                <a:t>  </a:t>
              </a:r>
              <a:r>
                <a:t>itemCount = 0;</a:t>
              </a:r>
            </a:p>
            <a:p>
              <a:pPr algn="l">
                <a:defRPr sz="3000" b="1">
                  <a:latin typeface="Courier New"/>
                  <a:ea typeface="Courier New"/>
                  <a:cs typeface="Courier New"/>
                  <a:sym typeface="Courier New"/>
                </a:defRPr>
              </a:pPr>
              <a:r>
                <a:t>}</a:t>
              </a:r>
              <a:r>
                <a:rPr>
                  <a:solidFill>
                    <a:srgbClr val="4F8F00"/>
                  </a:solidFill>
                </a:rPr>
                <a:t> // end clear</a:t>
              </a:r>
            </a:p>
          </p:txBody>
        </p:sp>
      </p:grpSp>
      <p:sp>
        <p:nvSpPr>
          <p:cNvPr id="467" name="ArrayBag"/>
          <p:cNvSpPr/>
          <p:nvPr/>
        </p:nvSpPr>
        <p:spPr>
          <a:xfrm>
            <a:off x="18649950" y="2101850"/>
            <a:ext cx="4469830" cy="1168401"/>
          </a:xfrm>
          <a:prstGeom prst="rect">
            <a:avLst/>
          </a:prstGeom>
          <a:ln w="12700">
            <a:miter lim="400000"/>
          </a:ln>
          <a:effectLst>
            <a:outerShdw blurRad="571500" dir="27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a:spcBef>
                <a:spcPts val="2700"/>
              </a:spcBef>
              <a:defRPr sz="7000" b="1">
                <a:solidFill>
                  <a:srgbClr val="941100"/>
                </a:solidFill>
                <a:latin typeface="Courier New"/>
                <a:ea typeface="Courier New"/>
                <a:cs typeface="Courier New"/>
                <a:sym typeface="Courier New"/>
              </a:defRPr>
            </a:lvl1pPr>
          </a:lstStyle>
          <a:p>
            <a:r>
              <a:t>ArrayBag</a:t>
            </a:r>
          </a:p>
        </p:txBody>
      </p:sp>
      <p:sp>
        <p:nvSpPr>
          <p:cNvPr id="468" name="LinkedBag"/>
          <p:cNvSpPr/>
          <p:nvPr/>
        </p:nvSpPr>
        <p:spPr>
          <a:xfrm>
            <a:off x="18383250" y="6254750"/>
            <a:ext cx="5007127" cy="1168401"/>
          </a:xfrm>
          <a:prstGeom prst="rect">
            <a:avLst/>
          </a:prstGeom>
          <a:ln w="12700">
            <a:miter lim="400000"/>
          </a:ln>
          <a:effectLst>
            <a:outerShdw blurRad="571500" dir="27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a:spcBef>
                <a:spcPts val="2700"/>
              </a:spcBef>
              <a:defRPr sz="7000" b="1">
                <a:solidFill>
                  <a:srgbClr val="941100"/>
                </a:solidFill>
                <a:latin typeface="Courier New"/>
                <a:ea typeface="Courier New"/>
                <a:cs typeface="Courier New"/>
                <a:sym typeface="Courier New"/>
              </a:defRPr>
            </a:lvl1pPr>
          </a:lstStyle>
          <a:p>
            <a:r>
              <a:t>LinkedBag</a:t>
            </a:r>
          </a:p>
        </p:txBody>
      </p:sp>
      <p:grpSp>
        <p:nvGrpSpPr>
          <p:cNvPr id="471" name="Group"/>
          <p:cNvGrpSpPr/>
          <p:nvPr/>
        </p:nvGrpSpPr>
        <p:grpSpPr>
          <a:xfrm>
            <a:off x="17410689" y="7443888"/>
            <a:ext cx="6938904" cy="6112121"/>
            <a:chOff x="0" y="0"/>
            <a:chExt cx="6938903" cy="6112120"/>
          </a:xfrm>
        </p:grpSpPr>
        <p:sp>
          <p:nvSpPr>
            <p:cNvPr id="469" name="Rectangle"/>
            <p:cNvSpPr/>
            <p:nvPr/>
          </p:nvSpPr>
          <p:spPr>
            <a:xfrm>
              <a:off x="0" y="0"/>
              <a:ext cx="6743700" cy="6038850"/>
            </a:xfrm>
            <a:prstGeom prst="rect">
              <a:avLst/>
            </a:prstGeom>
            <a:solidFill>
              <a:srgbClr val="E5E6E1"/>
            </a:solidFill>
            <a:ln w="50800" cap="flat">
              <a:solidFill>
                <a:srgbClr val="941100"/>
              </a:solidFill>
              <a:prstDash val="solid"/>
              <a:miter lim="400000"/>
            </a:ln>
            <a:effectLst>
              <a:outerShdw blurRad="419100" dir="1980000" rotWithShape="0">
                <a:srgbClr val="000000"/>
              </a:outerShdw>
            </a:effectLst>
          </p:spPr>
          <p:txBody>
            <a:bodyPr wrap="square" lIns="76200" tIns="76200" rIns="76200" bIns="76200" numCol="1" anchor="ctr">
              <a:noAutofit/>
            </a:bodyPr>
            <a:lstStyle/>
            <a:p>
              <a:pPr defTabSz="876300">
                <a:defRPr sz="6000">
                  <a:solidFill>
                    <a:srgbClr val="FFFFFF"/>
                  </a:solidFill>
                  <a:effectLst>
                    <a:outerShdw blurRad="38100" dist="12700" dir="5400000" rotWithShape="0">
                      <a:srgbClr val="000000">
                        <a:alpha val="50000"/>
                      </a:srgbClr>
                    </a:outerShdw>
                  </a:effectLst>
                </a:defRPr>
              </a:pPr>
              <a:endParaRPr/>
            </a:p>
          </p:txBody>
        </p:sp>
        <p:sp>
          <p:nvSpPr>
            <p:cNvPr id="470" name="// O(n)…"/>
            <p:cNvSpPr/>
            <p:nvPr/>
          </p:nvSpPr>
          <p:spPr>
            <a:xfrm>
              <a:off x="99953" y="16120"/>
              <a:ext cx="6838951" cy="609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noAutofit/>
            </a:bodyPr>
            <a:lstStyle/>
            <a:p>
              <a:pPr algn="l">
                <a:defRPr sz="2800" b="1">
                  <a:solidFill>
                    <a:srgbClr val="4F8F00"/>
                  </a:solidFill>
                  <a:latin typeface="Courier New"/>
                  <a:ea typeface="Courier New"/>
                  <a:cs typeface="Courier New"/>
                  <a:sym typeface="Courier New"/>
                </a:defRPr>
              </a:pPr>
              <a:r>
                <a:t>/</a:t>
              </a:r>
              <a:r>
                <a:rPr sz="2400"/>
                <a:t>/ O(n)</a:t>
              </a:r>
              <a:endParaRPr sz="2400">
                <a:solidFill>
                  <a:srgbClr val="0433FF"/>
                </a:solidFill>
              </a:endParaRPr>
            </a:p>
            <a:p>
              <a:pPr algn="l">
                <a:defRPr sz="2800" b="1">
                  <a:latin typeface="Courier New"/>
                  <a:ea typeface="Courier New"/>
                  <a:cs typeface="Courier New"/>
                  <a:sym typeface="Courier New"/>
                </a:defRPr>
              </a:pPr>
              <a:r>
                <a:rPr sz="2400">
                  <a:solidFill>
                    <a:srgbClr val="0433FF"/>
                  </a:solidFill>
                </a:rPr>
                <a:t>void</a:t>
              </a:r>
              <a:r>
                <a:rPr sz="2400"/>
                <a:t> LinkedBag::clear() </a:t>
              </a:r>
            </a:p>
            <a:p>
              <a:pPr algn="l">
                <a:defRPr sz="2800" b="1">
                  <a:latin typeface="Courier New"/>
                  <a:ea typeface="Courier New"/>
                  <a:cs typeface="Courier New"/>
                  <a:sym typeface="Courier New"/>
                </a:defRPr>
              </a:pPr>
              <a:r>
                <a:rPr sz="2400"/>
                <a:t>{  </a:t>
              </a:r>
            </a:p>
            <a:p>
              <a:pPr algn="l">
                <a:defRPr sz="2800" b="1">
                  <a:latin typeface="Courier New"/>
                  <a:ea typeface="Courier New"/>
                  <a:cs typeface="Courier New"/>
                  <a:sym typeface="Courier New"/>
                </a:defRPr>
              </a:pPr>
              <a:r>
                <a:rPr sz="2400"/>
                <a:t>  Node&lt;ItemType&gt;* deleteMe</a:t>
              </a:r>
            </a:p>
            <a:p>
              <a:pPr algn="l" defTabSz="685800">
                <a:tabLst>
                  <a:tab pos="368300" algn="l"/>
                </a:tabLst>
                <a:defRPr sz="1400">
                  <a:latin typeface="Menlo Regular"/>
                  <a:ea typeface="Menlo Regular"/>
                  <a:cs typeface="Menlo Regular"/>
                  <a:sym typeface="Menlo Regular"/>
                </a:defRPr>
              </a:pPr>
              <a:r>
                <a:rPr sz="2400" b="1">
                  <a:latin typeface="Courier New"/>
                  <a:ea typeface="Courier New"/>
                  <a:cs typeface="Courier New"/>
                  <a:sym typeface="Courier New"/>
                </a:rPr>
                <a:t> 					     = </a:t>
              </a:r>
              <a:r>
                <a:rPr sz="2400" b="1">
                  <a:solidFill>
                    <a:srgbClr val="BB2CA2"/>
                  </a:solidFill>
                  <a:latin typeface="Courier New"/>
                  <a:ea typeface="Courier New"/>
                  <a:cs typeface="Courier New"/>
                  <a:sym typeface="Courier New"/>
                </a:rPr>
                <a:t>nullptr</a:t>
              </a:r>
              <a:r>
                <a:rPr sz="2400" b="1">
                  <a:latin typeface="Courier New"/>
                  <a:ea typeface="Courier New"/>
                  <a:cs typeface="Courier New"/>
                  <a:sym typeface="Courier New"/>
                </a:rPr>
                <a:t>;</a:t>
              </a:r>
            </a:p>
            <a:p>
              <a:pPr algn="l" defTabSz="685800">
                <a:tabLst>
                  <a:tab pos="368300" algn="l"/>
                </a:tabLst>
                <a:defRPr sz="1400">
                  <a:latin typeface="Menlo Regular"/>
                  <a:ea typeface="Menlo Regular"/>
                  <a:cs typeface="Menlo Regular"/>
                  <a:sym typeface="Menlo Regular"/>
                </a:defRPr>
              </a:pPr>
              <a:endParaRPr sz="2400" b="1">
                <a:latin typeface="Courier New"/>
                <a:ea typeface="Courier New"/>
                <a:cs typeface="Courier New"/>
                <a:sym typeface="Courier New"/>
              </a:endParaRPr>
            </a:p>
            <a:p>
              <a:pPr algn="l" defTabSz="685800">
                <a:tabLst>
                  <a:tab pos="368300" algn="l"/>
                </a:tabLst>
                <a:defRPr sz="1400">
                  <a:latin typeface="Menlo Regular"/>
                  <a:ea typeface="Menlo Regular"/>
                  <a:cs typeface="Menlo Regular"/>
                  <a:sym typeface="Menlo Regular"/>
                </a:defRPr>
              </a:pPr>
              <a:r>
                <a:rPr sz="2400" b="1">
                  <a:latin typeface="Courier New"/>
                  <a:ea typeface="Courier New"/>
                  <a:cs typeface="Courier New"/>
                  <a:sym typeface="Courier New"/>
                </a:rPr>
                <a:t>  </a:t>
              </a:r>
              <a:r>
                <a:rPr sz="2400" b="1">
                  <a:solidFill>
                    <a:srgbClr val="BB2CA2"/>
                  </a:solidFill>
                  <a:latin typeface="Courier New"/>
                  <a:ea typeface="Courier New"/>
                  <a:cs typeface="Courier New"/>
                  <a:sym typeface="Courier New"/>
                </a:rPr>
                <a:t>while</a:t>
              </a:r>
              <a:r>
                <a:rPr sz="2400" b="1">
                  <a:latin typeface="Courier New"/>
                  <a:ea typeface="Courier New"/>
                  <a:cs typeface="Courier New"/>
                  <a:sym typeface="Courier New"/>
                </a:rPr>
                <a:t> (headPtr != </a:t>
              </a:r>
              <a:r>
                <a:rPr sz="2400" b="1">
                  <a:solidFill>
                    <a:srgbClr val="BB2CA2"/>
                  </a:solidFill>
                  <a:latin typeface="Courier New"/>
                  <a:ea typeface="Courier New"/>
                  <a:cs typeface="Courier New"/>
                  <a:sym typeface="Courier New"/>
                </a:rPr>
                <a:t>nullptr</a:t>
              </a:r>
              <a:r>
                <a:rPr sz="2400" b="1">
                  <a:latin typeface="Courier New"/>
                  <a:ea typeface="Courier New"/>
                  <a:cs typeface="Courier New"/>
                  <a:sym typeface="Courier New"/>
                </a:rPr>
                <a:t>)</a:t>
              </a:r>
            </a:p>
            <a:p>
              <a:pPr algn="l" defTabSz="685800">
                <a:tabLst>
                  <a:tab pos="368300" algn="l"/>
                </a:tabLst>
                <a:defRPr sz="1400">
                  <a:latin typeface="Menlo Regular"/>
                  <a:ea typeface="Menlo Regular"/>
                  <a:cs typeface="Menlo Regular"/>
                  <a:sym typeface="Menlo Regular"/>
                </a:defRPr>
              </a:pPr>
              <a:r>
                <a:rPr sz="2400" b="1">
                  <a:latin typeface="Courier New"/>
                  <a:ea typeface="Courier New"/>
                  <a:cs typeface="Courier New"/>
                  <a:sym typeface="Courier New"/>
                </a:rPr>
                <a:t>  {</a:t>
              </a:r>
            </a:p>
            <a:p>
              <a:pPr algn="l" defTabSz="685800">
                <a:tabLst>
                  <a:tab pos="368300" algn="l"/>
                </a:tabLst>
                <a:defRPr sz="1400">
                  <a:latin typeface="Menlo Regular"/>
                  <a:ea typeface="Menlo Regular"/>
                  <a:cs typeface="Menlo Regular"/>
                  <a:sym typeface="Menlo Regular"/>
                </a:defRPr>
              </a:pPr>
              <a:r>
                <a:rPr sz="2400" b="1">
                  <a:latin typeface="Courier New"/>
                  <a:ea typeface="Courier New"/>
                  <a:cs typeface="Courier New"/>
                  <a:sym typeface="Courier New"/>
                </a:rPr>
                <a:t>    deleteMe = headPtr;</a:t>
              </a:r>
            </a:p>
            <a:p>
              <a:pPr algn="l" defTabSz="685800">
                <a:tabLst>
                  <a:tab pos="368300" algn="l"/>
                </a:tabLst>
                <a:defRPr sz="1400">
                  <a:latin typeface="Menlo Regular"/>
                  <a:ea typeface="Menlo Regular"/>
                  <a:cs typeface="Menlo Regular"/>
                  <a:sym typeface="Menlo Regular"/>
                </a:defRPr>
              </a:pPr>
              <a:r>
                <a:rPr sz="2400" b="1">
                  <a:latin typeface="Courier New"/>
                  <a:ea typeface="Courier New"/>
                  <a:cs typeface="Courier New"/>
                  <a:sym typeface="Courier New"/>
                </a:rPr>
                <a:t>    headPtr = headPtr-&gt;getNext();</a:t>
              </a:r>
            </a:p>
            <a:p>
              <a:pPr algn="l" defTabSz="685800">
                <a:tabLst>
                  <a:tab pos="368300" algn="l"/>
                </a:tabLst>
                <a:defRPr sz="1400">
                  <a:latin typeface="Menlo Regular"/>
                  <a:ea typeface="Menlo Regular"/>
                  <a:cs typeface="Menlo Regular"/>
                  <a:sym typeface="Menlo Regular"/>
                </a:defRPr>
              </a:pPr>
              <a:endParaRPr sz="2400" b="1">
                <a:latin typeface="Courier New"/>
                <a:ea typeface="Courier New"/>
                <a:cs typeface="Courier New"/>
                <a:sym typeface="Courier New"/>
              </a:endParaRPr>
            </a:p>
            <a:p>
              <a:pPr algn="l" defTabSz="685800">
                <a:tabLst>
                  <a:tab pos="368300" algn="l"/>
                </a:tabLst>
                <a:defRPr sz="1400">
                  <a:latin typeface="Menlo Regular"/>
                  <a:ea typeface="Menlo Regular"/>
                  <a:cs typeface="Menlo Regular"/>
                  <a:sym typeface="Menlo Regular"/>
                </a:defRPr>
              </a:pPr>
              <a:r>
                <a:rPr sz="2400" b="1">
                  <a:latin typeface="Courier New"/>
                  <a:ea typeface="Courier New"/>
                  <a:cs typeface="Courier New"/>
                  <a:sym typeface="Courier New"/>
                </a:rPr>
                <a:t>    </a:t>
              </a:r>
              <a:r>
                <a:rPr sz="2400" b="1">
                  <a:solidFill>
                    <a:srgbClr val="BB2CA2"/>
                  </a:solidFill>
                  <a:latin typeface="Courier New"/>
                  <a:ea typeface="Courier New"/>
                  <a:cs typeface="Courier New"/>
                  <a:sym typeface="Courier New"/>
                </a:rPr>
                <a:t>delete</a:t>
              </a:r>
              <a:r>
                <a:rPr sz="2400" b="1">
                  <a:latin typeface="Courier New"/>
                  <a:ea typeface="Courier New"/>
                  <a:cs typeface="Courier New"/>
                  <a:sym typeface="Courier New"/>
                </a:rPr>
                <a:t> deleteMe;</a:t>
              </a:r>
            </a:p>
            <a:p>
              <a:pPr algn="l" defTabSz="685800">
                <a:tabLst>
                  <a:tab pos="368300" algn="l"/>
                </a:tabLst>
                <a:defRPr sz="1400">
                  <a:latin typeface="Menlo Regular"/>
                  <a:ea typeface="Menlo Regular"/>
                  <a:cs typeface="Menlo Regular"/>
                  <a:sym typeface="Menlo Regular"/>
                </a:defRPr>
              </a:pPr>
              <a:endParaRPr sz="2400" b="1">
                <a:latin typeface="Courier New"/>
                <a:ea typeface="Courier New"/>
                <a:cs typeface="Courier New"/>
                <a:sym typeface="Courier New"/>
              </a:endParaRPr>
            </a:p>
            <a:p>
              <a:pPr algn="l" defTabSz="685800">
                <a:tabLst>
                  <a:tab pos="368300" algn="l"/>
                </a:tabLst>
                <a:defRPr sz="1400">
                  <a:latin typeface="Menlo Regular"/>
                  <a:ea typeface="Menlo Regular"/>
                  <a:cs typeface="Menlo Regular"/>
                  <a:sym typeface="Menlo Regular"/>
                </a:defRPr>
              </a:pPr>
              <a:r>
                <a:rPr sz="2400" b="1">
                  <a:latin typeface="Courier New"/>
                  <a:ea typeface="Courier New"/>
                  <a:cs typeface="Courier New"/>
                  <a:sym typeface="Courier New"/>
                </a:rPr>
                <a:t>    itemCount--;</a:t>
              </a:r>
            </a:p>
            <a:p>
              <a:pPr algn="l" defTabSz="685800">
                <a:tabLst>
                  <a:tab pos="368300" algn="l"/>
                </a:tabLst>
                <a:defRPr sz="1400">
                  <a:latin typeface="Menlo Regular"/>
                  <a:ea typeface="Menlo Regular"/>
                  <a:cs typeface="Menlo Regular"/>
                  <a:sym typeface="Menlo Regular"/>
                </a:defRPr>
              </a:pPr>
              <a:r>
                <a:rPr sz="2400" b="1">
                  <a:latin typeface="Courier New"/>
                  <a:ea typeface="Courier New"/>
                  <a:cs typeface="Courier New"/>
                  <a:sym typeface="Courier New"/>
                </a:rPr>
                <a:t>  } </a:t>
              </a:r>
              <a:r>
                <a:rPr sz="2400" b="1">
                  <a:solidFill>
                    <a:srgbClr val="4F8F00"/>
                  </a:solidFill>
                  <a:latin typeface="Courier New"/>
                  <a:ea typeface="Courier New"/>
                  <a:cs typeface="Courier New"/>
                  <a:sym typeface="Courier New"/>
                </a:rPr>
                <a:t>// end while</a:t>
              </a:r>
              <a:endParaRPr sz="2400" b="1">
                <a:latin typeface="Courier New"/>
                <a:ea typeface="Courier New"/>
                <a:cs typeface="Courier New"/>
                <a:sym typeface="Courier New"/>
              </a:endParaRPr>
            </a:p>
            <a:p>
              <a:pPr algn="l" defTabSz="685800">
                <a:tabLst>
                  <a:tab pos="368300" algn="l"/>
                </a:tabLst>
                <a:defRPr sz="1400">
                  <a:latin typeface="Menlo Regular"/>
                  <a:ea typeface="Menlo Regular"/>
                  <a:cs typeface="Menlo Regular"/>
                  <a:sym typeface="Menlo Regular"/>
                </a:defRPr>
              </a:pPr>
              <a:r>
                <a:rPr sz="2400" b="1">
                  <a:latin typeface="Courier New"/>
                  <a:ea typeface="Courier New"/>
                  <a:cs typeface="Courier New"/>
                  <a:sym typeface="Courier New"/>
                </a:rPr>
                <a:t>}</a:t>
              </a:r>
              <a:r>
                <a:rPr sz="2400" b="1">
                  <a:solidFill>
                    <a:srgbClr val="4F8F00"/>
                  </a:solidFill>
                  <a:latin typeface="Courier New"/>
                  <a:ea typeface="Courier New"/>
                  <a:cs typeface="Courier New"/>
                  <a:sym typeface="Courier New"/>
                </a:rPr>
                <a:t> // end clear</a:t>
              </a:r>
            </a:p>
          </p:txBody>
        </p:sp>
      </p:gr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iterate>
                                    <p:tmAbs val="0"/>
                                  </p:iterate>
                                  <p:childTnLst>
                                    <p:set>
                                      <p:cBhvr>
                                        <p:cTn id="6" fill="hold"/>
                                        <p:tgtEl>
                                          <p:spTgt spid="463"/>
                                        </p:tgtEl>
                                        <p:attrNameLst>
                                          <p:attrName>style.visibility</p:attrName>
                                        </p:attrNameLst>
                                      </p:cBhvr>
                                      <p:to>
                                        <p:strVal val="visible"/>
                                      </p:to>
                                    </p:set>
                                    <p:animEffect transition="in" filter="blinds(horizontal)">
                                      <p:cBhvr>
                                        <p:cTn id="7" dur="500"/>
                                        <p:tgtEl>
                                          <p:spTgt spid="46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iterate>
                                    <p:tmAbs val="0"/>
                                  </p:iterate>
                                  <p:childTnLst>
                                    <p:set>
                                      <p:cBhvr>
                                        <p:cTn id="11" fill="hold"/>
                                        <p:tgtEl>
                                          <p:spTgt spid="466"/>
                                        </p:tgtEl>
                                        <p:attrNameLst>
                                          <p:attrName>style.visibility</p:attrName>
                                        </p:attrNameLst>
                                      </p:cBhvr>
                                      <p:to>
                                        <p:strVal val="visible"/>
                                      </p:to>
                                    </p:set>
                                    <p:anim calcmode="lin" valueType="num">
                                      <p:cBhvr>
                                        <p:cTn id="12" dur="500" fill="hold"/>
                                        <p:tgtEl>
                                          <p:spTgt spid="466"/>
                                        </p:tgtEl>
                                        <p:attrNameLst>
                                          <p:attrName>ppt_x</p:attrName>
                                        </p:attrNameLst>
                                      </p:cBhvr>
                                      <p:tavLst>
                                        <p:tav tm="0">
                                          <p:val>
                                            <p:strVal val="#ppt_x"/>
                                          </p:val>
                                        </p:tav>
                                        <p:tav tm="100000">
                                          <p:val>
                                            <p:strVal val="#ppt_x"/>
                                          </p:val>
                                        </p:tav>
                                      </p:tavLst>
                                    </p:anim>
                                    <p:anim calcmode="lin" valueType="num">
                                      <p:cBhvr>
                                        <p:cTn id="13" dur="500" fill="hold"/>
                                        <p:tgtEl>
                                          <p:spTgt spid="46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iterate type="lt">
                                    <p:tmAbs val="100"/>
                                  </p:iterate>
                                  <p:childTnLst>
                                    <p:set>
                                      <p:cBhvr>
                                        <p:cTn id="16" fill="hold"/>
                                        <p:tgtEl>
                                          <p:spTgt spid="4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iterate>
                                    <p:tmAbs val="0"/>
                                  </p:iterate>
                                  <p:childTnLst>
                                    <p:set>
                                      <p:cBhvr>
                                        <p:cTn id="20" fill="hold"/>
                                        <p:tgtEl>
                                          <p:spTgt spid="471"/>
                                        </p:tgtEl>
                                        <p:attrNameLst>
                                          <p:attrName>style.visibility</p:attrName>
                                        </p:attrNameLst>
                                      </p:cBhvr>
                                      <p:to>
                                        <p:strVal val="visible"/>
                                      </p:to>
                                    </p:set>
                                    <p:anim calcmode="lin" valueType="num">
                                      <p:cBhvr>
                                        <p:cTn id="21" dur="500" fill="hold"/>
                                        <p:tgtEl>
                                          <p:spTgt spid="471"/>
                                        </p:tgtEl>
                                        <p:attrNameLst>
                                          <p:attrName>ppt_x</p:attrName>
                                        </p:attrNameLst>
                                      </p:cBhvr>
                                      <p:tavLst>
                                        <p:tav tm="0">
                                          <p:val>
                                            <p:strVal val="#ppt_x"/>
                                          </p:val>
                                        </p:tav>
                                        <p:tav tm="100000">
                                          <p:val>
                                            <p:strVal val="#ppt_x"/>
                                          </p:val>
                                        </p:tav>
                                      </p:tavLst>
                                    </p:anim>
                                    <p:anim calcmode="lin" valueType="num">
                                      <p:cBhvr>
                                        <p:cTn id="22" dur="500" fill="hold"/>
                                        <p:tgtEl>
                                          <p:spTgt spid="471"/>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 presetClass="entr" presetSubtype="0" fill="hold" grpId="0" nodeType="afterEffect">
                                  <p:stCondLst>
                                    <p:cond delay="0"/>
                                  </p:stCondLst>
                                  <p:iterate type="lt">
                                    <p:tmAbs val="100"/>
                                  </p:iterate>
                                  <p:childTnLst>
                                    <p:set>
                                      <p:cBhvr>
                                        <p:cTn id="25" fill="hold"/>
                                        <p:tgtEl>
                                          <p:spTgt spid="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animBg="1" advAuto="0"/>
      <p:bldP spid="466" grpId="0" animBg="1" advAuto="0"/>
      <p:bldP spid="467" grpId="0" animBg="1" advAuto="0"/>
      <p:bldP spid="468" grpId="0" animBg="1" advAuto="0"/>
      <p:bldP spid="471"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omparing Implementations"/>
          <p:cNvSpPr txBox="1">
            <a:spLocks noGrp="1"/>
          </p:cNvSpPr>
          <p:nvPr>
            <p:ph type="title"/>
          </p:nvPr>
        </p:nvSpPr>
        <p:spPr>
          <a:prstGeom prst="rect">
            <a:avLst/>
          </a:prstGeom>
        </p:spPr>
        <p:txBody>
          <a:bodyPr/>
          <a:lstStyle/>
          <a:p>
            <a:r>
              <a:t>Comparing Implementations</a:t>
            </a:r>
          </a:p>
        </p:txBody>
      </p:sp>
      <p:sp>
        <p:nvSpPr>
          <p:cNvPr id="476" name="If the problem size is always small,…"/>
          <p:cNvSpPr txBox="1">
            <a:spLocks noGrp="1"/>
          </p:cNvSpPr>
          <p:nvPr>
            <p:ph type="body" idx="1"/>
          </p:nvPr>
        </p:nvSpPr>
        <p:spPr>
          <a:xfrm>
            <a:off x="190500" y="2743200"/>
            <a:ext cx="23907750" cy="10629900"/>
          </a:xfrm>
          <a:prstGeom prst="rect">
            <a:avLst/>
          </a:prstGeom>
        </p:spPr>
        <p:txBody>
          <a:bodyPr/>
          <a:lstStyle/>
          <a:p>
            <a:pPr>
              <a:spcBef>
                <a:spcPts val="3400"/>
              </a:spcBef>
              <a:buBlip>
                <a:blip r:embed="rId3"/>
              </a:buBlip>
            </a:pPr>
            <a:r>
              <a:t>If the problem size is always small, </a:t>
            </a:r>
          </a:p>
          <a:p>
            <a:pPr lvl="1">
              <a:spcBef>
                <a:spcPts val="3400"/>
              </a:spcBef>
              <a:buBlip>
                <a:blip r:embed="rId3"/>
              </a:buBlip>
            </a:pPr>
            <a:r>
              <a:t>can probably ignore an algorithm’s efficiency</a:t>
            </a:r>
          </a:p>
          <a:p>
            <a:pPr>
              <a:spcBef>
                <a:spcPts val="3400"/>
              </a:spcBef>
              <a:buBlip>
                <a:blip r:embed="rId3"/>
              </a:buBlip>
            </a:pPr>
            <a:r>
              <a:t>Weigh the trade-offs between an algorithm’s time requirements and its memory requirements</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475"/>
                                        </p:tgtEl>
                                        <p:attrNameLst>
                                          <p:attrName>style.visibility</p:attrName>
                                        </p:attrNameLst>
                                      </p:cBhvr>
                                      <p:to>
                                        <p:strVal val="visible"/>
                                      </p:to>
                                    </p:set>
                                    <p:animEffect transition="in" filter="wipe(left)">
                                      <p:cBhvr>
                                        <p:cTn id="7" dur="500"/>
                                        <p:tgtEl>
                                          <p:spTgt spid="47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476">
                                            <p:bg/>
                                          </p:spTgt>
                                        </p:tgtEl>
                                        <p:attrNameLst>
                                          <p:attrName>style.visibility</p:attrName>
                                        </p:attrNameLst>
                                      </p:cBhvr>
                                      <p:to>
                                        <p:strVal val="visible"/>
                                      </p:to>
                                    </p:set>
                                    <p:animEffect transition="in" filter="wipe(left)">
                                      <p:cBhvr>
                                        <p:cTn id="11" dur="500"/>
                                        <p:tgtEl>
                                          <p:spTgt spid="476">
                                            <p:bg/>
                                          </p:spTgt>
                                        </p:tgtEl>
                                      </p:cBhvr>
                                    </p:animEffect>
                                  </p:childTnLst>
                                </p:cTn>
                              </p:par>
                              <p:par>
                                <p:cTn id="12" presetID="22" presetClass="entr" presetSubtype="8" fill="hold" grpId="0" nodeType="withEffect">
                                  <p:stCondLst>
                                    <p:cond delay="0"/>
                                  </p:stCondLst>
                                  <p:iterate>
                                    <p:tmAbs val="0"/>
                                  </p:iterate>
                                  <p:childTnLst>
                                    <p:set>
                                      <p:cBhvr>
                                        <p:cTn id="13" fill="hold"/>
                                        <p:tgtEl>
                                          <p:spTgt spid="476">
                                            <p:txEl>
                                              <p:pRg st="0" end="0"/>
                                            </p:txEl>
                                          </p:spTgt>
                                        </p:tgtEl>
                                        <p:attrNameLst>
                                          <p:attrName>style.visibility</p:attrName>
                                        </p:attrNameLst>
                                      </p:cBhvr>
                                      <p:to>
                                        <p:strVal val="visible"/>
                                      </p:to>
                                    </p:set>
                                    <p:animEffect transition="in" filter="wipe(left)">
                                      <p:cBhvr>
                                        <p:cTn id="14" dur="500"/>
                                        <p:tgtEl>
                                          <p:spTgt spid="476">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iterate>
                                    <p:tmAbs val="0"/>
                                  </p:iterate>
                                  <p:childTnLst>
                                    <p:set>
                                      <p:cBhvr>
                                        <p:cTn id="17" fill="hold"/>
                                        <p:tgtEl>
                                          <p:spTgt spid="476">
                                            <p:txEl>
                                              <p:pRg st="1" end="1"/>
                                            </p:txEl>
                                          </p:spTgt>
                                        </p:tgtEl>
                                        <p:attrNameLst>
                                          <p:attrName>style.visibility</p:attrName>
                                        </p:attrNameLst>
                                      </p:cBhvr>
                                      <p:to>
                                        <p:strVal val="visible"/>
                                      </p:to>
                                    </p:set>
                                    <p:animEffect transition="in" filter="wipe(left)">
                                      <p:cBhvr>
                                        <p:cTn id="18" dur="500"/>
                                        <p:tgtEl>
                                          <p:spTgt spid="47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iterate>
                                    <p:tmAbs val="0"/>
                                  </p:iterate>
                                  <p:childTnLst>
                                    <p:set>
                                      <p:cBhvr>
                                        <p:cTn id="22" fill="hold"/>
                                        <p:tgtEl>
                                          <p:spTgt spid="476">
                                            <p:txEl>
                                              <p:pRg st="2" end="2"/>
                                            </p:txEl>
                                          </p:spTgt>
                                        </p:tgtEl>
                                        <p:attrNameLst>
                                          <p:attrName>style.visibility</p:attrName>
                                        </p:attrNameLst>
                                      </p:cBhvr>
                                      <p:to>
                                        <p:strVal val="visible"/>
                                      </p:to>
                                    </p:set>
                                    <p:animEffect transition="in" filter="wipe(left)">
                                      <p:cBhvr>
                                        <p:cTn id="23" dur="500"/>
                                        <p:tgtEl>
                                          <p:spTgt spid="4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0" animBg="1" advAuto="0"/>
      <p:bldP spid="476" grpId="0"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ypes of Complexity"/>
          <p:cNvSpPr txBox="1">
            <a:spLocks noGrp="1"/>
          </p:cNvSpPr>
          <p:nvPr>
            <p:ph type="title"/>
          </p:nvPr>
        </p:nvSpPr>
        <p:spPr>
          <a:prstGeom prst="rect">
            <a:avLst/>
          </a:prstGeom>
        </p:spPr>
        <p:txBody>
          <a:bodyPr/>
          <a:lstStyle/>
          <a:p>
            <a:r>
              <a:t>Types of Complexity</a:t>
            </a:r>
          </a:p>
        </p:txBody>
      </p:sp>
      <p:sp>
        <p:nvSpPr>
          <p:cNvPr id="126" name="Time complexity…"/>
          <p:cNvSpPr txBox="1">
            <a:spLocks noGrp="1"/>
          </p:cNvSpPr>
          <p:nvPr>
            <p:ph type="body" idx="1"/>
          </p:nvPr>
        </p:nvSpPr>
        <p:spPr>
          <a:xfrm>
            <a:off x="190500" y="2673350"/>
            <a:ext cx="24003000" cy="11315700"/>
          </a:xfrm>
          <a:prstGeom prst="rect">
            <a:avLst/>
          </a:prstGeom>
        </p:spPr>
        <p:txBody>
          <a:bodyPr/>
          <a:lstStyle/>
          <a:p>
            <a:pPr>
              <a:spcBef>
                <a:spcPts val="4000"/>
              </a:spcBef>
              <a:buBlip>
                <a:blip r:embed="rId3"/>
              </a:buBlip>
            </a:pPr>
            <a:r>
              <a:t>Time complexity</a:t>
            </a:r>
          </a:p>
          <a:p>
            <a:pPr lvl="3">
              <a:spcBef>
                <a:spcPts val="4000"/>
              </a:spcBef>
              <a:buBlip>
                <a:blip r:embed="rId3"/>
              </a:buBlip>
              <a:defRPr sz="4800"/>
            </a:pPr>
            <a:r>
              <a:t>Speed (number of operations)</a:t>
            </a:r>
          </a:p>
          <a:p>
            <a:pPr>
              <a:spcBef>
                <a:spcPts val="4000"/>
              </a:spcBef>
              <a:buBlip>
                <a:blip r:embed="rId3"/>
              </a:buBlip>
            </a:pPr>
            <a:r>
              <a:t>Space complexity</a:t>
            </a:r>
          </a:p>
          <a:p>
            <a:pPr lvl="3">
              <a:spcBef>
                <a:spcPts val="4000"/>
              </a:spcBef>
              <a:buBlip>
                <a:blip r:embed="rId3"/>
              </a:buBlip>
              <a:defRPr sz="4800"/>
            </a:pPr>
            <a:r>
              <a:t>Storage (memory or disk)</a:t>
            </a:r>
          </a:p>
          <a:p>
            <a:pPr>
              <a:spcBef>
                <a:spcPts val="4000"/>
              </a:spcBef>
              <a:buBlip>
                <a:blip r:embed="rId3"/>
              </a:buBlip>
            </a:pPr>
            <a:r>
              <a:t>Inverse relationship</a:t>
            </a:r>
          </a:p>
          <a:p>
            <a:pPr lvl="3">
              <a:spcBef>
                <a:spcPts val="4000"/>
              </a:spcBef>
              <a:buBlip>
                <a:blip r:embed="rId3"/>
              </a:buBlip>
              <a:defRPr sz="4800"/>
            </a:pPr>
            <a:r>
              <a:t>Faster algorithms can require more space</a:t>
            </a:r>
          </a:p>
          <a:p>
            <a:pPr lvl="3">
              <a:spcBef>
                <a:spcPts val="4000"/>
              </a:spcBef>
              <a:buBlip>
                <a:blip r:embed="rId3"/>
              </a:buBlip>
              <a:defRPr sz="4800"/>
            </a:pPr>
            <a:r>
              <a:t>Reducing storage can increase execution time</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26">
                                            <p:bg/>
                                          </p:spTgt>
                                        </p:tgtEl>
                                        <p:attrNameLst>
                                          <p:attrName>style.visibility</p:attrName>
                                        </p:attrNameLst>
                                      </p:cBhvr>
                                      <p:to>
                                        <p:strVal val="visible"/>
                                      </p:to>
                                    </p:set>
                                    <p:animEffect transition="in" filter="fade">
                                      <p:cBhvr>
                                        <p:cTn id="7" dur="500"/>
                                        <p:tgtEl>
                                          <p:spTgt spid="126">
                                            <p:bg/>
                                          </p:spTgt>
                                        </p:tgtEl>
                                      </p:cBhvr>
                                    </p:animEffect>
                                  </p:childTnLst>
                                </p:cTn>
                              </p:par>
                              <p:par>
                                <p:cTn id="8" presetID="10" presetClass="entr" presetSubtype="0" fill="hold" grpId="0" nodeType="withEffect">
                                  <p:stCondLst>
                                    <p:cond delay="0"/>
                                  </p:stCondLst>
                                  <p:iterate>
                                    <p:tmAbs val="0"/>
                                  </p:iterate>
                                  <p:childTnLst>
                                    <p:set>
                                      <p:cBhvr>
                                        <p:cTn id="9" fill="hold"/>
                                        <p:tgtEl>
                                          <p:spTgt spid="126">
                                            <p:txEl>
                                              <p:pRg st="0" end="0"/>
                                            </p:txEl>
                                          </p:spTgt>
                                        </p:tgtEl>
                                        <p:attrNameLst>
                                          <p:attrName>style.visibility</p:attrName>
                                        </p:attrNameLst>
                                      </p:cBhvr>
                                      <p:to>
                                        <p:strVal val="visible"/>
                                      </p:to>
                                    </p:set>
                                    <p:animEffect transition="in" filter="fade">
                                      <p:cBhvr>
                                        <p:cTn id="10" dur="500"/>
                                        <p:tgtEl>
                                          <p:spTgt spid="126">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126">
                                            <p:txEl>
                                              <p:pRg st="1" end="1"/>
                                            </p:txEl>
                                          </p:spTgt>
                                        </p:tgtEl>
                                        <p:attrNameLst>
                                          <p:attrName>style.visibility</p:attrName>
                                        </p:attrNameLst>
                                      </p:cBhvr>
                                      <p:to>
                                        <p:strVal val="visible"/>
                                      </p:to>
                                    </p:set>
                                    <p:animEffect transition="in" filter="fade">
                                      <p:cBhvr>
                                        <p:cTn id="14" dur="500"/>
                                        <p:tgtEl>
                                          <p:spTgt spid="12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fill="hold" grpId="0" nodeType="clickEffect">
                                  <p:stCondLst>
                                    <p:cond delay="0"/>
                                  </p:stCondLst>
                                  <p:iterate>
                                    <p:tmAbs val="0"/>
                                  </p:iterate>
                                  <p:childTnLst>
                                    <p:set>
                                      <p:cBhvr>
                                        <p:cTn id="18" fill="hold"/>
                                        <p:tgtEl>
                                          <p:spTgt spid="126">
                                            <p:txEl>
                                              <p:pRg st="2" end="2"/>
                                            </p:txEl>
                                          </p:spTgt>
                                        </p:tgtEl>
                                        <p:attrNameLst>
                                          <p:attrName>style.visibility</p:attrName>
                                        </p:attrNameLst>
                                      </p:cBhvr>
                                      <p:to>
                                        <p:strVal val="visible"/>
                                      </p:to>
                                    </p:set>
                                    <p:animEffect transition="in" filter="fade">
                                      <p:cBhvr>
                                        <p:cTn id="19" dur="500"/>
                                        <p:tgtEl>
                                          <p:spTgt spid="126">
                                            <p:txEl>
                                              <p:pRg st="2" end="2"/>
                                            </p:txEl>
                                          </p:spTgt>
                                        </p:tgtEl>
                                      </p:cBhvr>
                                    </p:animEffect>
                                  </p:childTnLst>
                                </p:cTn>
                              </p:par>
                            </p:childTnLst>
                          </p:cTn>
                        </p:par>
                        <p:par>
                          <p:cTn id="20" fill="hold">
                            <p:stCondLst>
                              <p:cond delay="500"/>
                            </p:stCondLst>
                            <p:childTnLst>
                              <p:par>
                                <p:cTn id="21" presetID="10" presetClass="entr" fill="hold" grpId="0" nodeType="afterEffect">
                                  <p:stCondLst>
                                    <p:cond delay="0"/>
                                  </p:stCondLst>
                                  <p:iterate>
                                    <p:tmAbs val="0"/>
                                  </p:iterate>
                                  <p:childTnLst>
                                    <p:set>
                                      <p:cBhvr>
                                        <p:cTn id="22" fill="hold"/>
                                        <p:tgtEl>
                                          <p:spTgt spid="126">
                                            <p:txEl>
                                              <p:pRg st="3" end="3"/>
                                            </p:txEl>
                                          </p:spTgt>
                                        </p:tgtEl>
                                        <p:attrNameLst>
                                          <p:attrName>style.visibility</p:attrName>
                                        </p:attrNameLst>
                                      </p:cBhvr>
                                      <p:to>
                                        <p:strVal val="visible"/>
                                      </p:to>
                                    </p:set>
                                    <p:animEffect transition="in" filter="fade">
                                      <p:cBhvr>
                                        <p:cTn id="23" dur="500"/>
                                        <p:tgtEl>
                                          <p:spTgt spid="12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grpId="0" nodeType="clickEffect">
                                  <p:stCondLst>
                                    <p:cond delay="0"/>
                                  </p:stCondLst>
                                  <p:iterate>
                                    <p:tmAbs val="0"/>
                                  </p:iterate>
                                  <p:childTnLst>
                                    <p:set>
                                      <p:cBhvr>
                                        <p:cTn id="27" fill="hold"/>
                                        <p:tgtEl>
                                          <p:spTgt spid="126">
                                            <p:txEl>
                                              <p:pRg st="4" end="4"/>
                                            </p:txEl>
                                          </p:spTgt>
                                        </p:tgtEl>
                                        <p:attrNameLst>
                                          <p:attrName>style.visibility</p:attrName>
                                        </p:attrNameLst>
                                      </p:cBhvr>
                                      <p:to>
                                        <p:strVal val="visible"/>
                                      </p:to>
                                    </p:set>
                                    <p:animEffect transition="in" filter="fade">
                                      <p:cBhvr>
                                        <p:cTn id="28" dur="500"/>
                                        <p:tgtEl>
                                          <p:spTgt spid="126">
                                            <p:txEl>
                                              <p:pRg st="4" end="4"/>
                                            </p:txEl>
                                          </p:spTgt>
                                        </p:tgtEl>
                                      </p:cBhvr>
                                    </p:animEffect>
                                  </p:childTnLst>
                                </p:cTn>
                              </p:par>
                            </p:childTnLst>
                          </p:cTn>
                        </p:par>
                        <p:par>
                          <p:cTn id="29" fill="hold">
                            <p:stCondLst>
                              <p:cond delay="500"/>
                            </p:stCondLst>
                            <p:childTnLst>
                              <p:par>
                                <p:cTn id="30" presetID="10" presetClass="entr" fill="hold" grpId="0" nodeType="afterEffect">
                                  <p:stCondLst>
                                    <p:cond delay="0"/>
                                  </p:stCondLst>
                                  <p:iterate>
                                    <p:tmAbs val="0"/>
                                  </p:iterate>
                                  <p:childTnLst>
                                    <p:set>
                                      <p:cBhvr>
                                        <p:cTn id="31" fill="hold"/>
                                        <p:tgtEl>
                                          <p:spTgt spid="126">
                                            <p:txEl>
                                              <p:pRg st="5" end="5"/>
                                            </p:txEl>
                                          </p:spTgt>
                                        </p:tgtEl>
                                        <p:attrNameLst>
                                          <p:attrName>style.visibility</p:attrName>
                                        </p:attrNameLst>
                                      </p:cBhvr>
                                      <p:to>
                                        <p:strVal val="visible"/>
                                      </p:to>
                                    </p:set>
                                    <p:animEffect transition="in" filter="fade">
                                      <p:cBhvr>
                                        <p:cTn id="32" dur="500"/>
                                        <p:tgtEl>
                                          <p:spTgt spid="126">
                                            <p:txEl>
                                              <p:pRg st="5" end="5"/>
                                            </p:txEl>
                                          </p:spTgt>
                                        </p:tgtEl>
                                      </p:cBhvr>
                                    </p:animEffect>
                                  </p:childTnLst>
                                </p:cTn>
                              </p:par>
                            </p:childTnLst>
                          </p:cTn>
                        </p:par>
                        <p:par>
                          <p:cTn id="33" fill="hold">
                            <p:stCondLst>
                              <p:cond delay="1000"/>
                            </p:stCondLst>
                            <p:childTnLst>
                              <p:par>
                                <p:cTn id="34" presetID="10" presetClass="entr" fill="hold" grpId="0" nodeType="afterEffect">
                                  <p:stCondLst>
                                    <p:cond delay="0"/>
                                  </p:stCondLst>
                                  <p:iterate>
                                    <p:tmAbs val="0"/>
                                  </p:iterate>
                                  <p:childTnLst>
                                    <p:set>
                                      <p:cBhvr>
                                        <p:cTn id="35" fill="hold"/>
                                        <p:tgtEl>
                                          <p:spTgt spid="126">
                                            <p:txEl>
                                              <p:pRg st="6" end="6"/>
                                            </p:txEl>
                                          </p:spTgt>
                                        </p:tgtEl>
                                        <p:attrNameLst>
                                          <p:attrName>style.visibility</p:attrName>
                                        </p:attrNameLst>
                                      </p:cBhvr>
                                      <p:to>
                                        <p:strVal val="visible"/>
                                      </p:to>
                                    </p:set>
                                    <p:animEffect transition="in" filter="fade">
                                      <p:cBhvr>
                                        <p:cTn id="36" dur="500"/>
                                        <p:tgtEl>
                                          <p:spTgt spid="1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Measuring Complexity"/>
          <p:cNvSpPr txBox="1">
            <a:spLocks noGrp="1"/>
          </p:cNvSpPr>
          <p:nvPr>
            <p:ph type="title"/>
          </p:nvPr>
        </p:nvSpPr>
        <p:spPr>
          <a:prstGeom prst="rect">
            <a:avLst/>
          </a:prstGeom>
        </p:spPr>
        <p:txBody>
          <a:bodyPr/>
          <a:lstStyle/>
          <a:p>
            <a:r>
              <a:t>Measuring Complexity</a:t>
            </a:r>
          </a:p>
        </p:txBody>
      </p:sp>
      <p:sp>
        <p:nvSpPr>
          <p:cNvPr id="131" name="Express complexity in problem size…"/>
          <p:cNvSpPr txBox="1">
            <a:spLocks noGrp="1"/>
          </p:cNvSpPr>
          <p:nvPr>
            <p:ph type="body" idx="1"/>
          </p:nvPr>
        </p:nvSpPr>
        <p:spPr>
          <a:xfrm>
            <a:off x="209550" y="2678906"/>
            <a:ext cx="15071130" cy="10852944"/>
          </a:xfrm>
          <a:prstGeom prst="rect">
            <a:avLst/>
          </a:prstGeom>
        </p:spPr>
        <p:txBody>
          <a:bodyPr/>
          <a:lstStyle/>
          <a:p>
            <a:pPr marL="508000" indent="-508000">
              <a:spcBef>
                <a:spcPts val="5100"/>
              </a:spcBef>
              <a:buBlip>
                <a:blip r:embed="rId3"/>
              </a:buBlip>
            </a:pPr>
            <a:r>
              <a:t>Express complexity in </a:t>
            </a:r>
            <a:r>
              <a:rPr i="1">
                <a:solidFill>
                  <a:schemeClr val="accent5">
                    <a:lumOff val="-29866"/>
                  </a:schemeClr>
                </a:solidFill>
              </a:rPr>
              <a:t>problem size</a:t>
            </a:r>
            <a:endParaRPr i="1"/>
          </a:p>
          <a:p>
            <a:pPr marL="508000" indent="-508000">
              <a:spcBef>
                <a:spcPts val="5100"/>
              </a:spcBef>
              <a:buBlip>
                <a:blip r:embed="rId3"/>
              </a:buBlip>
            </a:pPr>
            <a:r>
              <a:t>Size is number of items processed by algorithm</a:t>
            </a:r>
          </a:p>
          <a:p>
            <a:pPr marL="508000" indent="-508000">
              <a:spcBef>
                <a:spcPts val="5100"/>
              </a:spcBef>
              <a:buBlip>
                <a:blip r:embed="rId3"/>
              </a:buBlip>
            </a:pPr>
            <a:r>
              <a:t>Number of items usually represented by </a:t>
            </a:r>
            <a:r>
              <a:rPr i="1">
                <a:solidFill>
                  <a:schemeClr val="accent5">
                    <a:lumOff val="-29866"/>
                  </a:schemeClr>
                </a:solidFill>
                <a:latin typeface="Courier New"/>
                <a:ea typeface="Courier New"/>
                <a:cs typeface="Courier New"/>
                <a:sym typeface="Courier New"/>
              </a:rPr>
              <a:t>n</a:t>
            </a:r>
            <a:endParaRPr i="1"/>
          </a:p>
          <a:p>
            <a:pPr marL="571499" indent="-571499">
              <a:spcBef>
                <a:spcPts val="5100"/>
              </a:spcBef>
              <a:buBlip>
                <a:blip r:embed="rId3"/>
              </a:buBlip>
            </a:pPr>
            <a:r>
              <a:t>Our interest is in large problems</a:t>
            </a:r>
          </a:p>
          <a:p>
            <a:pPr marL="1465384" lvl="2" indent="-703384">
              <a:spcBef>
                <a:spcPts val="5100"/>
              </a:spcBef>
              <a:buBlip>
                <a:blip r:embed="rId3"/>
              </a:buBlip>
              <a:defRPr sz="5400" b="1"/>
            </a:pPr>
            <a:r>
              <a:t>Small problems can take very little time even if the algorithm is inefficient</a:t>
            </a:r>
          </a:p>
        </p:txBody>
      </p:sp>
      <p:pic>
        <p:nvPicPr>
          <p:cNvPr id="132" name="382629_pko0002983_PKO.png" descr="382629_pko0002983_PKO.png"/>
          <p:cNvPicPr>
            <a:picLocks noChangeAspect="1"/>
          </p:cNvPicPr>
          <p:nvPr/>
        </p:nvPicPr>
        <p:blipFill>
          <a:blip r:embed="rId4"/>
          <a:stretch>
            <a:fillRect/>
          </a:stretch>
        </p:blipFill>
        <p:spPr>
          <a:xfrm>
            <a:off x="14968811" y="4841537"/>
            <a:ext cx="4493124" cy="9459505"/>
          </a:xfrm>
          <a:prstGeom prst="rect">
            <a:avLst/>
          </a:prstGeom>
          <a:ln w="12700">
            <a:miter lim="400000"/>
          </a:ln>
        </p:spPr>
      </p:pic>
      <p:pic>
        <p:nvPicPr>
          <p:cNvPr id="133" name="30927_Object.png" descr="30927_Object.png"/>
          <p:cNvPicPr>
            <a:picLocks noChangeAspect="1"/>
          </p:cNvPicPr>
          <p:nvPr/>
        </p:nvPicPr>
        <p:blipFill>
          <a:blip r:embed="rId5"/>
          <a:stretch>
            <a:fillRect/>
          </a:stretch>
        </p:blipFill>
        <p:spPr>
          <a:xfrm>
            <a:off x="19789976" y="3986609"/>
            <a:ext cx="1358290" cy="1270001"/>
          </a:xfrm>
          <a:prstGeom prst="rect">
            <a:avLst/>
          </a:prstGeom>
          <a:ln w="12700">
            <a:miter lim="400000"/>
          </a:ln>
          <a:effectLst>
            <a:outerShdw blurRad="241300" dir="5400000" rotWithShape="0">
              <a:srgbClr val="000000"/>
            </a:outerShdw>
          </a:effectLst>
        </p:spPr>
      </p:pic>
      <p:pic>
        <p:nvPicPr>
          <p:cNvPr id="134" name="31048_Object.png" descr="31048_Object.png"/>
          <p:cNvPicPr>
            <a:picLocks noChangeAspect="1"/>
          </p:cNvPicPr>
          <p:nvPr/>
        </p:nvPicPr>
        <p:blipFill>
          <a:blip r:embed="rId6"/>
          <a:stretch>
            <a:fillRect/>
          </a:stretch>
        </p:blipFill>
        <p:spPr>
          <a:xfrm>
            <a:off x="17866638" y="3948906"/>
            <a:ext cx="1494118" cy="1270001"/>
          </a:xfrm>
          <a:prstGeom prst="rect">
            <a:avLst/>
          </a:prstGeom>
          <a:ln w="12700">
            <a:miter lim="400000"/>
          </a:ln>
          <a:effectLst>
            <a:outerShdw blurRad="241300" dir="5400000" rotWithShape="0">
              <a:srgbClr val="000000"/>
            </a:outerShdw>
          </a:effectLst>
        </p:spPr>
      </p:pic>
      <p:pic>
        <p:nvPicPr>
          <p:cNvPr id="135" name="31060_Object.png" descr="31060_Object.png"/>
          <p:cNvPicPr>
            <a:picLocks noChangeAspect="1"/>
          </p:cNvPicPr>
          <p:nvPr/>
        </p:nvPicPr>
        <p:blipFill>
          <a:blip r:embed="rId7"/>
          <a:stretch>
            <a:fillRect/>
          </a:stretch>
        </p:blipFill>
        <p:spPr>
          <a:xfrm>
            <a:off x="20060239" y="2678906"/>
            <a:ext cx="1312662" cy="1270001"/>
          </a:xfrm>
          <a:prstGeom prst="rect">
            <a:avLst/>
          </a:prstGeom>
          <a:ln w="12700">
            <a:miter lim="400000"/>
          </a:ln>
          <a:effectLst>
            <a:outerShdw blurRad="241300" dir="5400000" rotWithShape="0">
              <a:srgbClr val="000000"/>
            </a:outerShdw>
          </a:effectLst>
        </p:spPr>
      </p:pic>
      <p:pic>
        <p:nvPicPr>
          <p:cNvPr id="136" name="31061_Object.png" descr="31061_Object.png"/>
          <p:cNvPicPr>
            <a:picLocks noChangeAspect="1"/>
          </p:cNvPicPr>
          <p:nvPr/>
        </p:nvPicPr>
        <p:blipFill>
          <a:blip r:embed="rId8"/>
          <a:stretch>
            <a:fillRect/>
          </a:stretch>
        </p:blipFill>
        <p:spPr>
          <a:xfrm>
            <a:off x="21999776" y="3986609"/>
            <a:ext cx="1049339" cy="1270001"/>
          </a:xfrm>
          <a:prstGeom prst="rect">
            <a:avLst/>
          </a:prstGeom>
          <a:ln w="12700">
            <a:miter lim="400000"/>
          </a:ln>
          <a:effectLst>
            <a:outerShdw blurRad="241300" dir="5400000" rotWithShape="0">
              <a:srgbClr val="000000"/>
            </a:outerShdw>
          </a:effectLst>
        </p:spPr>
      </p:pic>
      <p:pic>
        <p:nvPicPr>
          <p:cNvPr id="137" name="31157_Object.png" descr="31157_Object.png"/>
          <p:cNvPicPr>
            <a:picLocks noChangeAspect="1"/>
          </p:cNvPicPr>
          <p:nvPr/>
        </p:nvPicPr>
        <p:blipFill>
          <a:blip r:embed="rId9"/>
          <a:stretch>
            <a:fillRect/>
          </a:stretch>
        </p:blipFill>
        <p:spPr>
          <a:xfrm>
            <a:off x="21514001" y="2678906"/>
            <a:ext cx="971551" cy="1270001"/>
          </a:xfrm>
          <a:prstGeom prst="rect">
            <a:avLst/>
          </a:prstGeom>
          <a:ln w="12700">
            <a:miter lim="400000"/>
          </a:ln>
          <a:effectLst>
            <a:outerShdw blurRad="241300" dir="5400000" rotWithShape="0">
              <a:srgbClr val="000000"/>
            </a:outerShdw>
          </a:effectLst>
        </p:spPr>
      </p:pic>
      <p:pic>
        <p:nvPicPr>
          <p:cNvPr id="138" name="32000_Object.png" descr="32000_Object.png"/>
          <p:cNvPicPr>
            <a:picLocks noChangeAspect="1"/>
          </p:cNvPicPr>
          <p:nvPr/>
        </p:nvPicPr>
        <p:blipFill>
          <a:blip r:embed="rId10"/>
          <a:srcRect l="530" t="830" r="389" b="803"/>
          <a:stretch>
            <a:fillRect/>
          </a:stretch>
        </p:blipFill>
        <p:spPr>
          <a:xfrm>
            <a:off x="17208043" y="2864692"/>
            <a:ext cx="1319066" cy="898674"/>
          </a:xfrm>
          <a:custGeom>
            <a:avLst/>
            <a:gdLst/>
            <a:ahLst/>
            <a:cxnLst>
              <a:cxn ang="0">
                <a:pos x="wd2" y="hd2"/>
              </a:cxn>
              <a:cxn ang="5400000">
                <a:pos x="wd2" y="hd2"/>
              </a:cxn>
              <a:cxn ang="10800000">
                <a:pos x="wd2" y="hd2"/>
              </a:cxn>
              <a:cxn ang="16200000">
                <a:pos x="wd2" y="hd2"/>
              </a:cxn>
            </a:cxnLst>
            <a:rect l="0" t="0" r="r" b="b"/>
            <a:pathLst>
              <a:path w="21535" h="21593" extrusionOk="0">
                <a:moveTo>
                  <a:pt x="10631" y="1"/>
                </a:moveTo>
                <a:cubicBezTo>
                  <a:pt x="9751" y="-3"/>
                  <a:pt x="9685" y="0"/>
                  <a:pt x="9193" y="106"/>
                </a:cubicBezTo>
                <a:cubicBezTo>
                  <a:pt x="7876" y="392"/>
                  <a:pt x="6743" y="774"/>
                  <a:pt x="6005" y="1174"/>
                </a:cubicBezTo>
                <a:cubicBezTo>
                  <a:pt x="5270" y="1574"/>
                  <a:pt x="4156" y="2496"/>
                  <a:pt x="3712" y="3082"/>
                </a:cubicBezTo>
                <a:cubicBezTo>
                  <a:pt x="3484" y="3382"/>
                  <a:pt x="3109" y="3965"/>
                  <a:pt x="2921" y="4302"/>
                </a:cubicBezTo>
                <a:cubicBezTo>
                  <a:pt x="2532" y="5002"/>
                  <a:pt x="2241" y="5861"/>
                  <a:pt x="1897" y="7315"/>
                </a:cubicBezTo>
                <a:cubicBezTo>
                  <a:pt x="1656" y="8335"/>
                  <a:pt x="1708" y="8220"/>
                  <a:pt x="1165" y="8822"/>
                </a:cubicBezTo>
                <a:cubicBezTo>
                  <a:pt x="902" y="9113"/>
                  <a:pt x="648" y="9422"/>
                  <a:pt x="595" y="9509"/>
                </a:cubicBezTo>
                <a:cubicBezTo>
                  <a:pt x="542" y="9596"/>
                  <a:pt x="421" y="9784"/>
                  <a:pt x="329" y="9928"/>
                </a:cubicBezTo>
                <a:cubicBezTo>
                  <a:pt x="230" y="10086"/>
                  <a:pt x="148" y="10268"/>
                  <a:pt x="122" y="10376"/>
                </a:cubicBezTo>
                <a:cubicBezTo>
                  <a:pt x="98" y="10475"/>
                  <a:pt x="60" y="10622"/>
                  <a:pt x="38" y="10710"/>
                </a:cubicBezTo>
                <a:cubicBezTo>
                  <a:pt x="-43" y="11025"/>
                  <a:pt x="13" y="11797"/>
                  <a:pt x="142" y="12160"/>
                </a:cubicBezTo>
                <a:cubicBezTo>
                  <a:pt x="249" y="12464"/>
                  <a:pt x="705" y="13112"/>
                  <a:pt x="1133" y="13561"/>
                </a:cubicBezTo>
                <a:cubicBezTo>
                  <a:pt x="1476" y="13921"/>
                  <a:pt x="1727" y="14292"/>
                  <a:pt x="1826" y="14591"/>
                </a:cubicBezTo>
                <a:cubicBezTo>
                  <a:pt x="2076" y="15349"/>
                  <a:pt x="2790" y="17055"/>
                  <a:pt x="3213" y="17910"/>
                </a:cubicBezTo>
                <a:cubicBezTo>
                  <a:pt x="3360" y="18208"/>
                  <a:pt x="3660" y="18624"/>
                  <a:pt x="3919" y="18892"/>
                </a:cubicBezTo>
                <a:cubicBezTo>
                  <a:pt x="4076" y="19054"/>
                  <a:pt x="4382" y="19376"/>
                  <a:pt x="4593" y="19607"/>
                </a:cubicBezTo>
                <a:cubicBezTo>
                  <a:pt x="5145" y="20211"/>
                  <a:pt x="5240" y="20307"/>
                  <a:pt x="5604" y="20570"/>
                </a:cubicBezTo>
                <a:cubicBezTo>
                  <a:pt x="5962" y="20829"/>
                  <a:pt x="6185" y="20955"/>
                  <a:pt x="6556" y="21104"/>
                </a:cubicBezTo>
                <a:cubicBezTo>
                  <a:pt x="7123" y="21333"/>
                  <a:pt x="7362" y="21379"/>
                  <a:pt x="8441" y="21505"/>
                </a:cubicBezTo>
                <a:cubicBezTo>
                  <a:pt x="8733" y="21539"/>
                  <a:pt x="9029" y="21573"/>
                  <a:pt x="9096" y="21581"/>
                </a:cubicBezTo>
                <a:cubicBezTo>
                  <a:pt x="9163" y="21589"/>
                  <a:pt x="9570" y="21597"/>
                  <a:pt x="10003" y="21591"/>
                </a:cubicBezTo>
                <a:cubicBezTo>
                  <a:pt x="11144" y="21574"/>
                  <a:pt x="11946" y="21411"/>
                  <a:pt x="13087" y="20980"/>
                </a:cubicBezTo>
                <a:cubicBezTo>
                  <a:pt x="14055" y="20615"/>
                  <a:pt x="14739" y="20190"/>
                  <a:pt x="15653" y="19388"/>
                </a:cubicBezTo>
                <a:cubicBezTo>
                  <a:pt x="16230" y="18881"/>
                  <a:pt x="16381" y="18718"/>
                  <a:pt x="17020" y="17910"/>
                </a:cubicBezTo>
                <a:cubicBezTo>
                  <a:pt x="17516" y="17281"/>
                  <a:pt x="17643" y="17097"/>
                  <a:pt x="17921" y="16546"/>
                </a:cubicBezTo>
                <a:cubicBezTo>
                  <a:pt x="18009" y="16372"/>
                  <a:pt x="18156" y="16132"/>
                  <a:pt x="18251" y="16012"/>
                </a:cubicBezTo>
                <a:cubicBezTo>
                  <a:pt x="18592" y="15586"/>
                  <a:pt x="18732" y="15350"/>
                  <a:pt x="18776" y="15125"/>
                </a:cubicBezTo>
                <a:cubicBezTo>
                  <a:pt x="18798" y="15010"/>
                  <a:pt x="18842" y="14779"/>
                  <a:pt x="18873" y="14620"/>
                </a:cubicBezTo>
                <a:cubicBezTo>
                  <a:pt x="18916" y="14396"/>
                  <a:pt x="18957" y="14286"/>
                  <a:pt x="19054" y="14124"/>
                </a:cubicBezTo>
                <a:cubicBezTo>
                  <a:pt x="19250" y="13798"/>
                  <a:pt x="19380" y="13683"/>
                  <a:pt x="19761" y="13476"/>
                </a:cubicBezTo>
                <a:cubicBezTo>
                  <a:pt x="19955" y="13370"/>
                  <a:pt x="20175" y="13236"/>
                  <a:pt x="20253" y="13180"/>
                </a:cubicBezTo>
                <a:cubicBezTo>
                  <a:pt x="20546" y="12971"/>
                  <a:pt x="20791" y="12466"/>
                  <a:pt x="20830" y="11978"/>
                </a:cubicBezTo>
                <a:cubicBezTo>
                  <a:pt x="20846" y="11773"/>
                  <a:pt x="20862" y="11712"/>
                  <a:pt x="20927" y="11635"/>
                </a:cubicBezTo>
                <a:cubicBezTo>
                  <a:pt x="21004" y="11545"/>
                  <a:pt x="21003" y="11544"/>
                  <a:pt x="20966" y="11378"/>
                </a:cubicBezTo>
                <a:cubicBezTo>
                  <a:pt x="20937" y="11251"/>
                  <a:pt x="20936" y="11193"/>
                  <a:pt x="20959" y="11139"/>
                </a:cubicBezTo>
                <a:cubicBezTo>
                  <a:pt x="20976" y="11100"/>
                  <a:pt x="21001" y="10993"/>
                  <a:pt x="21011" y="10910"/>
                </a:cubicBezTo>
                <a:cubicBezTo>
                  <a:pt x="21022" y="10828"/>
                  <a:pt x="21064" y="10699"/>
                  <a:pt x="21108" y="10624"/>
                </a:cubicBezTo>
                <a:cubicBezTo>
                  <a:pt x="21176" y="10511"/>
                  <a:pt x="21206" y="10491"/>
                  <a:pt x="21303" y="10491"/>
                </a:cubicBezTo>
                <a:cubicBezTo>
                  <a:pt x="21383" y="10491"/>
                  <a:pt x="21437" y="10470"/>
                  <a:pt x="21471" y="10415"/>
                </a:cubicBezTo>
                <a:cubicBezTo>
                  <a:pt x="21539" y="10304"/>
                  <a:pt x="21557" y="9975"/>
                  <a:pt x="21504" y="9823"/>
                </a:cubicBezTo>
                <a:cubicBezTo>
                  <a:pt x="21437" y="9635"/>
                  <a:pt x="21383" y="9604"/>
                  <a:pt x="21225" y="9614"/>
                </a:cubicBezTo>
                <a:cubicBezTo>
                  <a:pt x="21125" y="9620"/>
                  <a:pt x="21074" y="9598"/>
                  <a:pt x="21050" y="9556"/>
                </a:cubicBezTo>
                <a:cubicBezTo>
                  <a:pt x="21011" y="9487"/>
                  <a:pt x="21006" y="9154"/>
                  <a:pt x="21037" y="8908"/>
                </a:cubicBezTo>
                <a:cubicBezTo>
                  <a:pt x="21064" y="8698"/>
                  <a:pt x="21025" y="8627"/>
                  <a:pt x="20882" y="8593"/>
                </a:cubicBezTo>
                <a:cubicBezTo>
                  <a:pt x="20750" y="8562"/>
                  <a:pt x="20724" y="8504"/>
                  <a:pt x="20577" y="8059"/>
                </a:cubicBezTo>
                <a:cubicBezTo>
                  <a:pt x="20437" y="7635"/>
                  <a:pt x="20389" y="7588"/>
                  <a:pt x="19942" y="7315"/>
                </a:cubicBezTo>
                <a:cubicBezTo>
                  <a:pt x="19580" y="7095"/>
                  <a:pt x="19476" y="6988"/>
                  <a:pt x="19333" y="6705"/>
                </a:cubicBezTo>
                <a:cubicBezTo>
                  <a:pt x="19148" y="6339"/>
                  <a:pt x="19041" y="6212"/>
                  <a:pt x="18750" y="6009"/>
                </a:cubicBezTo>
                <a:cubicBezTo>
                  <a:pt x="18479" y="5820"/>
                  <a:pt x="18474" y="5817"/>
                  <a:pt x="17914" y="4989"/>
                </a:cubicBezTo>
                <a:cubicBezTo>
                  <a:pt x="17604" y="4530"/>
                  <a:pt x="17299" y="4034"/>
                  <a:pt x="17234" y="3892"/>
                </a:cubicBezTo>
                <a:cubicBezTo>
                  <a:pt x="17168" y="3750"/>
                  <a:pt x="17082" y="3581"/>
                  <a:pt x="17039" y="3511"/>
                </a:cubicBezTo>
                <a:cubicBezTo>
                  <a:pt x="16914" y="3302"/>
                  <a:pt x="16542" y="2866"/>
                  <a:pt x="16340" y="2691"/>
                </a:cubicBezTo>
                <a:cubicBezTo>
                  <a:pt x="16236" y="2601"/>
                  <a:pt x="16082" y="2439"/>
                  <a:pt x="15996" y="2338"/>
                </a:cubicBezTo>
                <a:cubicBezTo>
                  <a:pt x="15797" y="2102"/>
                  <a:pt x="15500" y="1851"/>
                  <a:pt x="15057" y="1527"/>
                </a:cubicBezTo>
                <a:cubicBezTo>
                  <a:pt x="14589" y="1185"/>
                  <a:pt x="14245" y="984"/>
                  <a:pt x="13469" y="621"/>
                </a:cubicBezTo>
                <a:cubicBezTo>
                  <a:pt x="13088" y="443"/>
                  <a:pt x="12411" y="215"/>
                  <a:pt x="11992" y="116"/>
                </a:cubicBezTo>
                <a:cubicBezTo>
                  <a:pt x="11585" y="19"/>
                  <a:pt x="11488" y="6"/>
                  <a:pt x="10631" y="1"/>
                </a:cubicBezTo>
                <a:close/>
              </a:path>
            </a:pathLst>
          </a:custGeom>
          <a:ln w="12700">
            <a:miter lim="400000"/>
          </a:ln>
          <a:effectLst>
            <a:outerShdw blurRad="241300" dir="5400000" rotWithShape="0">
              <a:srgbClr val="000000"/>
            </a:outerShdw>
          </a:effectLst>
        </p:spPr>
      </p:pic>
      <p:pic>
        <p:nvPicPr>
          <p:cNvPr id="139" name="32005_Object.png" descr="32005_Object.png"/>
          <p:cNvPicPr>
            <a:picLocks noChangeAspect="1"/>
          </p:cNvPicPr>
          <p:nvPr/>
        </p:nvPicPr>
        <p:blipFill>
          <a:blip r:embed="rId11"/>
          <a:stretch>
            <a:fillRect/>
          </a:stretch>
        </p:blipFill>
        <p:spPr>
          <a:xfrm>
            <a:off x="18802551" y="2678906"/>
            <a:ext cx="987426" cy="1270001"/>
          </a:xfrm>
          <a:prstGeom prst="rect">
            <a:avLst/>
          </a:prstGeom>
          <a:ln w="12700">
            <a:miter lim="400000"/>
          </a:ln>
          <a:effectLst>
            <a:outerShdw blurRad="241300" dir="5400000" rotWithShape="0">
              <a:srgbClr val="000000"/>
            </a:outerShdw>
          </a:effectLst>
        </p:spPr>
      </p:pic>
      <p:sp>
        <p:nvSpPr>
          <p:cNvPr id="140" name="n = 7"/>
          <p:cNvSpPr txBox="1"/>
          <p:nvPr/>
        </p:nvSpPr>
        <p:spPr>
          <a:xfrm>
            <a:off x="19150065" y="5664199"/>
            <a:ext cx="2222836" cy="927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defRPr b="1">
                <a:latin typeface="Courier New"/>
                <a:ea typeface="Courier New"/>
                <a:cs typeface="Courier New"/>
                <a:sym typeface="Courier New"/>
              </a:defRPr>
            </a:pPr>
            <a:r>
              <a:rPr i="1"/>
              <a:t>n</a:t>
            </a:r>
            <a:r>
              <a:t> = 7</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30"/>
                                        </p:tgtEl>
                                        <p:attrNameLst>
                                          <p:attrName>style.visibility</p:attrName>
                                        </p:attrNameLst>
                                      </p:cBhvr>
                                      <p:to>
                                        <p:strVal val="visible"/>
                                      </p:to>
                                    </p:set>
                                    <p:anim calcmode="lin" valueType="num">
                                      <p:cBhvr>
                                        <p:cTn id="7" dur="1000" fill="hold"/>
                                        <p:tgtEl>
                                          <p:spTgt spid="130"/>
                                        </p:tgtEl>
                                        <p:attrNameLst>
                                          <p:attrName>ppt_w</p:attrName>
                                        </p:attrNameLst>
                                      </p:cBhvr>
                                      <p:tavLst>
                                        <p:tav tm="0">
                                          <p:val>
                                            <p:strVal val="4*#ppt_w"/>
                                          </p:val>
                                        </p:tav>
                                        <p:tav tm="100000">
                                          <p:val>
                                            <p:strVal val="#ppt_w"/>
                                          </p:val>
                                        </p:tav>
                                      </p:tavLst>
                                    </p:anim>
                                    <p:anim calcmode="lin" valueType="num">
                                      <p:cBhvr>
                                        <p:cTn id="8" dur="1000" fill="hold"/>
                                        <p:tgtEl>
                                          <p:spTgt spid="130"/>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31">
                                            <p:bg/>
                                          </p:spTgt>
                                        </p:tgtEl>
                                        <p:attrNameLst>
                                          <p:attrName>style.visibility</p:attrName>
                                        </p:attrNameLst>
                                      </p:cBhvr>
                                      <p:to>
                                        <p:strVal val="visible"/>
                                      </p:to>
                                    </p:set>
                                    <p:animEffect transition="in" filter="fade">
                                      <p:cBhvr>
                                        <p:cTn id="12" dur="500"/>
                                        <p:tgtEl>
                                          <p:spTgt spid="131">
                                            <p:bg/>
                                          </p:spTgt>
                                        </p:tgtEl>
                                      </p:cBhvr>
                                    </p:animEffect>
                                  </p:childTnLst>
                                </p:cTn>
                              </p:par>
                              <p:par>
                                <p:cTn id="13" presetID="10" presetClass="entr" presetSubtype="0" fill="hold" grpId="0" nodeType="withEffect">
                                  <p:stCondLst>
                                    <p:cond delay="0"/>
                                  </p:stCondLst>
                                  <p:iterate>
                                    <p:tmAbs val="0"/>
                                  </p:iterate>
                                  <p:childTnLst>
                                    <p:set>
                                      <p:cBhvr>
                                        <p:cTn id="14" fill="hold"/>
                                        <p:tgtEl>
                                          <p:spTgt spid="131">
                                            <p:txEl>
                                              <p:pRg st="0" end="0"/>
                                            </p:txEl>
                                          </p:spTgt>
                                        </p:tgtEl>
                                        <p:attrNameLst>
                                          <p:attrName>style.visibility</p:attrName>
                                        </p:attrNameLst>
                                      </p:cBhvr>
                                      <p:to>
                                        <p:strVal val="visible"/>
                                      </p:to>
                                    </p:set>
                                    <p:animEffect transition="in" filter="fade">
                                      <p:cBhvr>
                                        <p:cTn id="15" dur="500"/>
                                        <p:tgtEl>
                                          <p:spTgt spid="131">
                                            <p:txEl>
                                              <p:pRg st="0" end="0"/>
                                            </p:txEl>
                                          </p:spTgt>
                                        </p:tgtEl>
                                      </p:cBhvr>
                                    </p:animEffect>
                                  </p:childTnLst>
                                </p:cTn>
                              </p:par>
                            </p:childTnLst>
                          </p:cTn>
                        </p:par>
                        <p:par>
                          <p:cTn id="16" fill="hold">
                            <p:stCondLst>
                              <p:cond delay="1500"/>
                            </p:stCondLst>
                            <p:childTnLst>
                              <p:par>
                                <p:cTn id="17" presetID="10" presetClass="entr" fill="hold" grpId="0" nodeType="afterEffect">
                                  <p:stCondLst>
                                    <p:cond delay="0"/>
                                  </p:stCondLst>
                                  <p:iterate>
                                    <p:tmAbs val="0"/>
                                  </p:iterate>
                                  <p:childTnLst>
                                    <p:set>
                                      <p:cBhvr>
                                        <p:cTn id="18" fill="hold"/>
                                        <p:tgtEl>
                                          <p:spTgt spid="131">
                                            <p:txEl>
                                              <p:pRg st="1" end="1"/>
                                            </p:txEl>
                                          </p:spTgt>
                                        </p:tgtEl>
                                        <p:attrNameLst>
                                          <p:attrName>style.visibility</p:attrName>
                                        </p:attrNameLst>
                                      </p:cBhvr>
                                      <p:to>
                                        <p:strVal val="visible"/>
                                      </p:to>
                                    </p:set>
                                    <p:animEffect transition="in" filter="fade">
                                      <p:cBhvr>
                                        <p:cTn id="19" dur="500"/>
                                        <p:tgtEl>
                                          <p:spTgt spid="131">
                                            <p:txEl>
                                              <p:pRg st="1" end="1"/>
                                            </p:txEl>
                                          </p:spTgt>
                                        </p:tgtEl>
                                      </p:cBhvr>
                                    </p:animEffect>
                                  </p:childTnLst>
                                </p:cTn>
                              </p:par>
                            </p:childTnLst>
                          </p:cTn>
                        </p:par>
                        <p:par>
                          <p:cTn id="20" fill="hold">
                            <p:stCondLst>
                              <p:cond delay="2000"/>
                            </p:stCondLst>
                            <p:childTnLst>
                              <p:par>
                                <p:cTn id="21" presetID="10" presetClass="entr" fill="hold" grpId="0" nodeType="afterEffect">
                                  <p:stCondLst>
                                    <p:cond delay="0"/>
                                  </p:stCondLst>
                                  <p:iterate>
                                    <p:tmAbs val="0"/>
                                  </p:iterate>
                                  <p:childTnLst>
                                    <p:set>
                                      <p:cBhvr>
                                        <p:cTn id="22" fill="hold"/>
                                        <p:tgtEl>
                                          <p:spTgt spid="131">
                                            <p:txEl>
                                              <p:pRg st="2" end="2"/>
                                            </p:txEl>
                                          </p:spTgt>
                                        </p:tgtEl>
                                        <p:attrNameLst>
                                          <p:attrName>style.visibility</p:attrName>
                                        </p:attrNameLst>
                                      </p:cBhvr>
                                      <p:to>
                                        <p:strVal val="visible"/>
                                      </p:to>
                                    </p:set>
                                    <p:animEffect transition="in" filter="fade">
                                      <p:cBhvr>
                                        <p:cTn id="23" dur="500"/>
                                        <p:tgtEl>
                                          <p:spTgt spid="131">
                                            <p:txEl>
                                              <p:pRg st="2" end="2"/>
                                            </p:txEl>
                                          </p:spTgt>
                                        </p:tgtEl>
                                      </p:cBhvr>
                                    </p:animEffect>
                                  </p:childTnLst>
                                </p:cTn>
                              </p:par>
                            </p:childTnLst>
                          </p:cTn>
                        </p:par>
                        <p:par>
                          <p:cTn id="24" fill="hold">
                            <p:stCondLst>
                              <p:cond delay="2500"/>
                            </p:stCondLst>
                            <p:childTnLst>
                              <p:par>
                                <p:cTn id="25" presetID="23" presetClass="entr" presetSubtype="16" fill="hold" grpId="0" nodeType="afterEffect">
                                  <p:stCondLst>
                                    <p:cond delay="0"/>
                                  </p:stCondLst>
                                  <p:iterate>
                                    <p:tmAbs val="0"/>
                                  </p:iterate>
                                  <p:childTnLst>
                                    <p:set>
                                      <p:cBhvr>
                                        <p:cTn id="26" fill="hold"/>
                                        <p:tgtEl>
                                          <p:spTgt spid="139"/>
                                        </p:tgtEl>
                                        <p:attrNameLst>
                                          <p:attrName>style.visibility</p:attrName>
                                        </p:attrNameLst>
                                      </p:cBhvr>
                                      <p:to>
                                        <p:strVal val="visible"/>
                                      </p:to>
                                    </p:set>
                                    <p:anim calcmode="lin" valueType="num">
                                      <p:cBhvr>
                                        <p:cTn id="27" dur="500" fill="hold"/>
                                        <p:tgtEl>
                                          <p:spTgt spid="139"/>
                                        </p:tgtEl>
                                        <p:attrNameLst>
                                          <p:attrName>ppt_w</p:attrName>
                                        </p:attrNameLst>
                                      </p:cBhvr>
                                      <p:tavLst>
                                        <p:tav tm="0">
                                          <p:val>
                                            <p:fltVal val="0"/>
                                          </p:val>
                                        </p:tav>
                                        <p:tav tm="100000">
                                          <p:val>
                                            <p:strVal val="#ppt_w"/>
                                          </p:val>
                                        </p:tav>
                                      </p:tavLst>
                                    </p:anim>
                                    <p:anim calcmode="lin" valueType="num">
                                      <p:cBhvr>
                                        <p:cTn id="28" dur="500" fill="hold"/>
                                        <p:tgtEl>
                                          <p:spTgt spid="139"/>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23" presetClass="entr" presetSubtype="16" fill="hold" grpId="0" nodeType="afterEffect">
                                  <p:stCondLst>
                                    <p:cond delay="200"/>
                                  </p:stCondLst>
                                  <p:iterate>
                                    <p:tmAbs val="0"/>
                                  </p:iterate>
                                  <p:childTnLst>
                                    <p:set>
                                      <p:cBhvr>
                                        <p:cTn id="31" fill="hold"/>
                                        <p:tgtEl>
                                          <p:spTgt spid="133"/>
                                        </p:tgtEl>
                                        <p:attrNameLst>
                                          <p:attrName>style.visibility</p:attrName>
                                        </p:attrNameLst>
                                      </p:cBhvr>
                                      <p:to>
                                        <p:strVal val="visible"/>
                                      </p:to>
                                    </p:set>
                                    <p:anim calcmode="lin" valueType="num">
                                      <p:cBhvr>
                                        <p:cTn id="32" dur="500" fill="hold"/>
                                        <p:tgtEl>
                                          <p:spTgt spid="133"/>
                                        </p:tgtEl>
                                        <p:attrNameLst>
                                          <p:attrName>ppt_w</p:attrName>
                                        </p:attrNameLst>
                                      </p:cBhvr>
                                      <p:tavLst>
                                        <p:tav tm="0">
                                          <p:val>
                                            <p:fltVal val="0"/>
                                          </p:val>
                                        </p:tav>
                                        <p:tav tm="100000">
                                          <p:val>
                                            <p:strVal val="#ppt_w"/>
                                          </p:val>
                                        </p:tav>
                                      </p:tavLst>
                                    </p:anim>
                                    <p:anim calcmode="lin" valueType="num">
                                      <p:cBhvr>
                                        <p:cTn id="33" dur="500" fill="hold"/>
                                        <p:tgtEl>
                                          <p:spTgt spid="133"/>
                                        </p:tgtEl>
                                        <p:attrNameLst>
                                          <p:attrName>ppt_h</p:attrName>
                                        </p:attrNameLst>
                                      </p:cBhvr>
                                      <p:tavLst>
                                        <p:tav tm="0">
                                          <p:val>
                                            <p:fltVal val="0"/>
                                          </p:val>
                                        </p:tav>
                                        <p:tav tm="100000">
                                          <p:val>
                                            <p:strVal val="#ppt_h"/>
                                          </p:val>
                                        </p:tav>
                                      </p:tavLst>
                                    </p:anim>
                                  </p:childTnLst>
                                </p:cTn>
                              </p:par>
                            </p:childTnLst>
                          </p:cTn>
                        </p:par>
                        <p:par>
                          <p:cTn id="34" fill="hold">
                            <p:stCondLst>
                              <p:cond delay="3700"/>
                            </p:stCondLst>
                            <p:childTnLst>
                              <p:par>
                                <p:cTn id="35" presetID="23" presetClass="entr" presetSubtype="16" fill="hold" grpId="0" nodeType="afterEffect">
                                  <p:stCondLst>
                                    <p:cond delay="200"/>
                                  </p:stCondLst>
                                  <p:iterate>
                                    <p:tmAbs val="0"/>
                                  </p:iterate>
                                  <p:childTnLst>
                                    <p:set>
                                      <p:cBhvr>
                                        <p:cTn id="36" fill="hold"/>
                                        <p:tgtEl>
                                          <p:spTgt spid="135"/>
                                        </p:tgtEl>
                                        <p:attrNameLst>
                                          <p:attrName>style.visibility</p:attrName>
                                        </p:attrNameLst>
                                      </p:cBhvr>
                                      <p:to>
                                        <p:strVal val="visible"/>
                                      </p:to>
                                    </p:set>
                                    <p:anim calcmode="lin" valueType="num">
                                      <p:cBhvr>
                                        <p:cTn id="37" dur="500" fill="hold"/>
                                        <p:tgtEl>
                                          <p:spTgt spid="135"/>
                                        </p:tgtEl>
                                        <p:attrNameLst>
                                          <p:attrName>ppt_w</p:attrName>
                                        </p:attrNameLst>
                                      </p:cBhvr>
                                      <p:tavLst>
                                        <p:tav tm="0">
                                          <p:val>
                                            <p:fltVal val="0"/>
                                          </p:val>
                                        </p:tav>
                                        <p:tav tm="100000">
                                          <p:val>
                                            <p:strVal val="#ppt_w"/>
                                          </p:val>
                                        </p:tav>
                                      </p:tavLst>
                                    </p:anim>
                                    <p:anim calcmode="lin" valueType="num">
                                      <p:cBhvr>
                                        <p:cTn id="38" dur="500" fill="hold"/>
                                        <p:tgtEl>
                                          <p:spTgt spid="135"/>
                                        </p:tgtEl>
                                        <p:attrNameLst>
                                          <p:attrName>ppt_h</p:attrName>
                                        </p:attrNameLst>
                                      </p:cBhvr>
                                      <p:tavLst>
                                        <p:tav tm="0">
                                          <p:val>
                                            <p:fltVal val="0"/>
                                          </p:val>
                                        </p:tav>
                                        <p:tav tm="100000">
                                          <p:val>
                                            <p:strVal val="#ppt_h"/>
                                          </p:val>
                                        </p:tav>
                                      </p:tavLst>
                                    </p:anim>
                                  </p:childTnLst>
                                </p:cTn>
                              </p:par>
                            </p:childTnLst>
                          </p:cTn>
                        </p:par>
                        <p:par>
                          <p:cTn id="39" fill="hold">
                            <p:stCondLst>
                              <p:cond delay="4400"/>
                            </p:stCondLst>
                            <p:childTnLst>
                              <p:par>
                                <p:cTn id="40" presetID="23" presetClass="entr" presetSubtype="16" fill="hold" grpId="0" nodeType="afterEffect">
                                  <p:stCondLst>
                                    <p:cond delay="200"/>
                                  </p:stCondLst>
                                  <p:iterate>
                                    <p:tmAbs val="0"/>
                                  </p:iterate>
                                  <p:childTnLst>
                                    <p:set>
                                      <p:cBhvr>
                                        <p:cTn id="41" fill="hold"/>
                                        <p:tgtEl>
                                          <p:spTgt spid="134"/>
                                        </p:tgtEl>
                                        <p:attrNameLst>
                                          <p:attrName>style.visibility</p:attrName>
                                        </p:attrNameLst>
                                      </p:cBhvr>
                                      <p:to>
                                        <p:strVal val="visible"/>
                                      </p:to>
                                    </p:set>
                                    <p:anim calcmode="lin" valueType="num">
                                      <p:cBhvr>
                                        <p:cTn id="42" dur="500" fill="hold"/>
                                        <p:tgtEl>
                                          <p:spTgt spid="134"/>
                                        </p:tgtEl>
                                        <p:attrNameLst>
                                          <p:attrName>ppt_w</p:attrName>
                                        </p:attrNameLst>
                                      </p:cBhvr>
                                      <p:tavLst>
                                        <p:tav tm="0">
                                          <p:val>
                                            <p:fltVal val="0"/>
                                          </p:val>
                                        </p:tav>
                                        <p:tav tm="100000">
                                          <p:val>
                                            <p:strVal val="#ppt_w"/>
                                          </p:val>
                                        </p:tav>
                                      </p:tavLst>
                                    </p:anim>
                                    <p:anim calcmode="lin" valueType="num">
                                      <p:cBhvr>
                                        <p:cTn id="43" dur="500" fill="hold"/>
                                        <p:tgtEl>
                                          <p:spTgt spid="134"/>
                                        </p:tgtEl>
                                        <p:attrNameLst>
                                          <p:attrName>ppt_h</p:attrName>
                                        </p:attrNameLst>
                                      </p:cBhvr>
                                      <p:tavLst>
                                        <p:tav tm="0">
                                          <p:val>
                                            <p:fltVal val="0"/>
                                          </p:val>
                                        </p:tav>
                                        <p:tav tm="100000">
                                          <p:val>
                                            <p:strVal val="#ppt_h"/>
                                          </p:val>
                                        </p:tav>
                                      </p:tavLst>
                                    </p:anim>
                                  </p:childTnLst>
                                </p:cTn>
                              </p:par>
                            </p:childTnLst>
                          </p:cTn>
                        </p:par>
                        <p:par>
                          <p:cTn id="44" fill="hold">
                            <p:stCondLst>
                              <p:cond delay="5100"/>
                            </p:stCondLst>
                            <p:childTnLst>
                              <p:par>
                                <p:cTn id="45" presetID="23" presetClass="entr" presetSubtype="16" fill="hold" grpId="0" nodeType="afterEffect">
                                  <p:stCondLst>
                                    <p:cond delay="200"/>
                                  </p:stCondLst>
                                  <p:iterate>
                                    <p:tmAbs val="0"/>
                                  </p:iterate>
                                  <p:childTnLst>
                                    <p:set>
                                      <p:cBhvr>
                                        <p:cTn id="46" fill="hold"/>
                                        <p:tgtEl>
                                          <p:spTgt spid="137"/>
                                        </p:tgtEl>
                                        <p:attrNameLst>
                                          <p:attrName>style.visibility</p:attrName>
                                        </p:attrNameLst>
                                      </p:cBhvr>
                                      <p:to>
                                        <p:strVal val="visible"/>
                                      </p:to>
                                    </p:set>
                                    <p:anim calcmode="lin" valueType="num">
                                      <p:cBhvr>
                                        <p:cTn id="47" dur="500" fill="hold"/>
                                        <p:tgtEl>
                                          <p:spTgt spid="137"/>
                                        </p:tgtEl>
                                        <p:attrNameLst>
                                          <p:attrName>ppt_w</p:attrName>
                                        </p:attrNameLst>
                                      </p:cBhvr>
                                      <p:tavLst>
                                        <p:tav tm="0">
                                          <p:val>
                                            <p:fltVal val="0"/>
                                          </p:val>
                                        </p:tav>
                                        <p:tav tm="100000">
                                          <p:val>
                                            <p:strVal val="#ppt_w"/>
                                          </p:val>
                                        </p:tav>
                                      </p:tavLst>
                                    </p:anim>
                                    <p:anim calcmode="lin" valueType="num">
                                      <p:cBhvr>
                                        <p:cTn id="48" dur="500" fill="hold"/>
                                        <p:tgtEl>
                                          <p:spTgt spid="137"/>
                                        </p:tgtEl>
                                        <p:attrNameLst>
                                          <p:attrName>ppt_h</p:attrName>
                                        </p:attrNameLst>
                                      </p:cBhvr>
                                      <p:tavLst>
                                        <p:tav tm="0">
                                          <p:val>
                                            <p:fltVal val="0"/>
                                          </p:val>
                                        </p:tav>
                                        <p:tav tm="100000">
                                          <p:val>
                                            <p:strVal val="#ppt_h"/>
                                          </p:val>
                                        </p:tav>
                                      </p:tavLst>
                                    </p:anim>
                                  </p:childTnLst>
                                </p:cTn>
                              </p:par>
                            </p:childTnLst>
                          </p:cTn>
                        </p:par>
                        <p:par>
                          <p:cTn id="49" fill="hold">
                            <p:stCondLst>
                              <p:cond delay="5800"/>
                            </p:stCondLst>
                            <p:childTnLst>
                              <p:par>
                                <p:cTn id="50" presetID="23" presetClass="entr" presetSubtype="16" fill="hold" grpId="0" nodeType="afterEffect">
                                  <p:stCondLst>
                                    <p:cond delay="0"/>
                                  </p:stCondLst>
                                  <p:iterate>
                                    <p:tmAbs val="0"/>
                                  </p:iterate>
                                  <p:childTnLst>
                                    <p:set>
                                      <p:cBhvr>
                                        <p:cTn id="51" fill="hold"/>
                                        <p:tgtEl>
                                          <p:spTgt spid="138"/>
                                        </p:tgtEl>
                                        <p:attrNameLst>
                                          <p:attrName>style.visibility</p:attrName>
                                        </p:attrNameLst>
                                      </p:cBhvr>
                                      <p:to>
                                        <p:strVal val="visible"/>
                                      </p:to>
                                    </p:set>
                                    <p:anim calcmode="lin" valueType="num">
                                      <p:cBhvr>
                                        <p:cTn id="52" dur="500" fill="hold"/>
                                        <p:tgtEl>
                                          <p:spTgt spid="138"/>
                                        </p:tgtEl>
                                        <p:attrNameLst>
                                          <p:attrName>ppt_w</p:attrName>
                                        </p:attrNameLst>
                                      </p:cBhvr>
                                      <p:tavLst>
                                        <p:tav tm="0">
                                          <p:val>
                                            <p:fltVal val="0"/>
                                          </p:val>
                                        </p:tav>
                                        <p:tav tm="100000">
                                          <p:val>
                                            <p:strVal val="#ppt_w"/>
                                          </p:val>
                                        </p:tav>
                                      </p:tavLst>
                                    </p:anim>
                                    <p:anim calcmode="lin" valueType="num">
                                      <p:cBhvr>
                                        <p:cTn id="53" dur="500" fill="hold"/>
                                        <p:tgtEl>
                                          <p:spTgt spid="138"/>
                                        </p:tgtEl>
                                        <p:attrNameLst>
                                          <p:attrName>ppt_h</p:attrName>
                                        </p:attrNameLst>
                                      </p:cBhvr>
                                      <p:tavLst>
                                        <p:tav tm="0">
                                          <p:val>
                                            <p:fltVal val="0"/>
                                          </p:val>
                                        </p:tav>
                                        <p:tav tm="100000">
                                          <p:val>
                                            <p:strVal val="#ppt_h"/>
                                          </p:val>
                                        </p:tav>
                                      </p:tavLst>
                                    </p:anim>
                                  </p:childTnLst>
                                </p:cTn>
                              </p:par>
                            </p:childTnLst>
                          </p:cTn>
                        </p:par>
                        <p:par>
                          <p:cTn id="54" fill="hold">
                            <p:stCondLst>
                              <p:cond delay="6300"/>
                            </p:stCondLst>
                            <p:childTnLst>
                              <p:par>
                                <p:cTn id="55" presetID="23" presetClass="entr" presetSubtype="16" fill="hold" grpId="0" nodeType="afterEffect">
                                  <p:stCondLst>
                                    <p:cond delay="200"/>
                                  </p:stCondLst>
                                  <p:iterate>
                                    <p:tmAbs val="0"/>
                                  </p:iterate>
                                  <p:childTnLst>
                                    <p:set>
                                      <p:cBhvr>
                                        <p:cTn id="56" fill="hold"/>
                                        <p:tgtEl>
                                          <p:spTgt spid="136"/>
                                        </p:tgtEl>
                                        <p:attrNameLst>
                                          <p:attrName>style.visibility</p:attrName>
                                        </p:attrNameLst>
                                      </p:cBhvr>
                                      <p:to>
                                        <p:strVal val="visible"/>
                                      </p:to>
                                    </p:set>
                                    <p:anim calcmode="lin" valueType="num">
                                      <p:cBhvr>
                                        <p:cTn id="57" dur="500" fill="hold"/>
                                        <p:tgtEl>
                                          <p:spTgt spid="136"/>
                                        </p:tgtEl>
                                        <p:attrNameLst>
                                          <p:attrName>ppt_w</p:attrName>
                                        </p:attrNameLst>
                                      </p:cBhvr>
                                      <p:tavLst>
                                        <p:tav tm="0">
                                          <p:val>
                                            <p:fltVal val="0"/>
                                          </p:val>
                                        </p:tav>
                                        <p:tav tm="100000">
                                          <p:val>
                                            <p:strVal val="#ppt_w"/>
                                          </p:val>
                                        </p:tav>
                                      </p:tavLst>
                                    </p:anim>
                                    <p:anim calcmode="lin" valueType="num">
                                      <p:cBhvr>
                                        <p:cTn id="58" dur="500" fill="hold"/>
                                        <p:tgtEl>
                                          <p:spTgt spid="136"/>
                                        </p:tgtEl>
                                        <p:attrNameLst>
                                          <p:attrName>ppt_h</p:attrName>
                                        </p:attrNameLst>
                                      </p:cBhvr>
                                      <p:tavLst>
                                        <p:tav tm="0">
                                          <p:val>
                                            <p:fltVal val="0"/>
                                          </p:val>
                                        </p:tav>
                                        <p:tav tm="100000">
                                          <p:val>
                                            <p:strVal val="#ppt_h"/>
                                          </p:val>
                                        </p:tav>
                                      </p:tavLst>
                                    </p:anim>
                                  </p:childTnLst>
                                </p:cTn>
                              </p:par>
                            </p:childTnLst>
                          </p:cTn>
                        </p:par>
                        <p:par>
                          <p:cTn id="59" fill="hold">
                            <p:stCondLst>
                              <p:cond delay="7000"/>
                            </p:stCondLst>
                            <p:childTnLst>
                              <p:par>
                                <p:cTn id="60" presetID="1" presetClass="entr" presetSubtype="0" fill="hold" grpId="0" nodeType="afterEffect">
                                  <p:stCondLst>
                                    <p:cond delay="0"/>
                                  </p:stCondLst>
                                  <p:iterate type="lt">
                                    <p:tmAbs val="100"/>
                                  </p:iterate>
                                  <p:childTnLst>
                                    <p:set>
                                      <p:cBhvr>
                                        <p:cTn id="61" fill="hold"/>
                                        <p:tgtEl>
                                          <p:spTgt spid="14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fill="hold" grpId="0" nodeType="clickEffect">
                                  <p:stCondLst>
                                    <p:cond delay="0"/>
                                  </p:stCondLst>
                                  <p:iterate>
                                    <p:tmAbs val="0"/>
                                  </p:iterate>
                                  <p:childTnLst>
                                    <p:set>
                                      <p:cBhvr>
                                        <p:cTn id="65" fill="hold"/>
                                        <p:tgtEl>
                                          <p:spTgt spid="131">
                                            <p:txEl>
                                              <p:pRg st="3" end="3"/>
                                            </p:txEl>
                                          </p:spTgt>
                                        </p:tgtEl>
                                        <p:attrNameLst>
                                          <p:attrName>style.visibility</p:attrName>
                                        </p:attrNameLst>
                                      </p:cBhvr>
                                      <p:to>
                                        <p:strVal val="visible"/>
                                      </p:to>
                                    </p:set>
                                    <p:animEffect transition="in" filter="fade">
                                      <p:cBhvr>
                                        <p:cTn id="66" dur="500"/>
                                        <p:tgtEl>
                                          <p:spTgt spid="131">
                                            <p:txEl>
                                              <p:pRg st="3" end="3"/>
                                            </p:txEl>
                                          </p:spTgt>
                                        </p:tgtEl>
                                      </p:cBhvr>
                                    </p:animEffect>
                                  </p:childTnLst>
                                </p:cTn>
                              </p:par>
                            </p:childTnLst>
                          </p:cTn>
                        </p:par>
                        <p:par>
                          <p:cTn id="67" fill="hold">
                            <p:stCondLst>
                              <p:cond delay="500"/>
                            </p:stCondLst>
                            <p:childTnLst>
                              <p:par>
                                <p:cTn id="68" presetID="10" presetClass="entr" fill="hold" grpId="0" nodeType="afterEffect">
                                  <p:stCondLst>
                                    <p:cond delay="0"/>
                                  </p:stCondLst>
                                  <p:iterate>
                                    <p:tmAbs val="0"/>
                                  </p:iterate>
                                  <p:childTnLst>
                                    <p:set>
                                      <p:cBhvr>
                                        <p:cTn id="69" fill="hold"/>
                                        <p:tgtEl>
                                          <p:spTgt spid="131">
                                            <p:txEl>
                                              <p:pRg st="4" end="4"/>
                                            </p:txEl>
                                          </p:spTgt>
                                        </p:tgtEl>
                                        <p:attrNameLst>
                                          <p:attrName>style.visibility</p:attrName>
                                        </p:attrNameLst>
                                      </p:cBhvr>
                                      <p:to>
                                        <p:strVal val="visible"/>
                                      </p:to>
                                    </p:set>
                                    <p:animEffect transition="in" filter="fade">
                                      <p:cBhvr>
                                        <p:cTn id="70" dur="500"/>
                                        <p:tgtEl>
                                          <p:spTgt spid="131">
                                            <p:txEl>
                                              <p:pRg st="4" end="4"/>
                                            </p:txEl>
                                          </p:spTgt>
                                        </p:tgtEl>
                                      </p:cBhvr>
                                    </p:animEffect>
                                  </p:childTnLst>
                                </p:cTn>
                              </p:par>
                            </p:childTnLst>
                          </p:cTn>
                        </p:par>
                        <p:par>
                          <p:cTn id="71" fill="hold">
                            <p:stCondLst>
                              <p:cond delay="1000"/>
                            </p:stCondLst>
                            <p:childTnLst>
                              <p:par>
                                <p:cTn id="72" presetID="2" presetClass="entr" presetSubtype="8" fill="hold" grpId="0" nodeType="afterEffect">
                                  <p:stCondLst>
                                    <p:cond delay="0"/>
                                  </p:stCondLst>
                                  <p:iterate>
                                    <p:tmAbs val="0"/>
                                  </p:iterate>
                                  <p:childTnLst>
                                    <p:set>
                                      <p:cBhvr>
                                        <p:cTn id="73" fill="hold"/>
                                        <p:tgtEl>
                                          <p:spTgt spid="132"/>
                                        </p:tgtEl>
                                        <p:attrNameLst>
                                          <p:attrName>style.visibility</p:attrName>
                                        </p:attrNameLst>
                                      </p:cBhvr>
                                      <p:to>
                                        <p:strVal val="visible"/>
                                      </p:to>
                                    </p:set>
                                    <p:anim calcmode="lin" valueType="num">
                                      <p:cBhvr>
                                        <p:cTn id="74" dur="1250" fill="hold"/>
                                        <p:tgtEl>
                                          <p:spTgt spid="132"/>
                                        </p:tgtEl>
                                        <p:attrNameLst>
                                          <p:attrName>ppt_x</p:attrName>
                                        </p:attrNameLst>
                                      </p:cBhvr>
                                      <p:tavLst>
                                        <p:tav tm="0">
                                          <p:val>
                                            <p:strVal val="0-#ppt_w/2"/>
                                          </p:val>
                                        </p:tav>
                                        <p:tav tm="100000">
                                          <p:val>
                                            <p:strVal val="#ppt_x"/>
                                          </p:val>
                                        </p:tav>
                                      </p:tavLst>
                                    </p:anim>
                                    <p:anim calcmode="lin" valueType="num">
                                      <p:cBhvr>
                                        <p:cTn id="75" dur="1250" fill="hold"/>
                                        <p:tgtEl>
                                          <p:spTgt spid="1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advAuto="0"/>
      <p:bldP spid="131" grpId="0" build="p" bldLvl="5" animBg="1" advAuto="0"/>
      <p:bldP spid="132" grpId="0" animBg="1" advAuto="0"/>
      <p:bldP spid="133" grpId="0" animBg="1" advAuto="0"/>
      <p:bldP spid="134" grpId="0" animBg="1" advAuto="0"/>
      <p:bldP spid="135" grpId="0" animBg="1" advAuto="0"/>
      <p:bldP spid="136" grpId="0" animBg="1" advAuto="0"/>
      <p:bldP spid="137" grpId="0" animBg="1" advAuto="0"/>
      <p:bldP spid="138" grpId="0" animBg="1" advAuto="0"/>
      <p:bldP spid="139" grpId="0" animBg="1" advAuto="0"/>
      <p:bldP spid="140"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Measuring Complexity"/>
          <p:cNvSpPr txBox="1">
            <a:spLocks noGrp="1"/>
          </p:cNvSpPr>
          <p:nvPr>
            <p:ph type="title"/>
          </p:nvPr>
        </p:nvSpPr>
        <p:spPr>
          <a:prstGeom prst="rect">
            <a:avLst/>
          </a:prstGeom>
        </p:spPr>
        <p:txBody>
          <a:bodyPr/>
          <a:lstStyle/>
          <a:p>
            <a:r>
              <a:t>Measuring Complexity</a:t>
            </a:r>
          </a:p>
        </p:txBody>
      </p:sp>
      <p:sp>
        <p:nvSpPr>
          <p:cNvPr id="145" name="Do not compute actual time for an algorithm…"/>
          <p:cNvSpPr txBox="1">
            <a:spLocks noGrp="1"/>
          </p:cNvSpPr>
          <p:nvPr>
            <p:ph type="body" idx="1"/>
          </p:nvPr>
        </p:nvSpPr>
        <p:spPr>
          <a:xfrm>
            <a:off x="190500" y="2678906"/>
            <a:ext cx="15185728" cy="10852944"/>
          </a:xfrm>
          <a:prstGeom prst="rect">
            <a:avLst/>
          </a:prstGeom>
        </p:spPr>
        <p:txBody>
          <a:bodyPr/>
          <a:lstStyle/>
          <a:p>
            <a:pPr>
              <a:spcBef>
                <a:spcPts val="5000"/>
              </a:spcBef>
              <a:buBlip>
                <a:blip r:embed="rId3"/>
              </a:buBlip>
            </a:pPr>
            <a:r>
              <a:t>Do not compute actual time for an algorithm</a:t>
            </a:r>
          </a:p>
          <a:p>
            <a:pPr marL="1465384" lvl="2" indent="-703384">
              <a:spcBef>
                <a:spcPts val="5000"/>
              </a:spcBef>
              <a:buBlip>
                <a:blip r:embed="rId3"/>
              </a:buBlip>
              <a:defRPr sz="4800"/>
            </a:pPr>
            <a:r>
              <a:t>Execution time is dependent on </a:t>
            </a:r>
          </a:p>
          <a:p>
            <a:pPr marL="2608384" lvl="5" indent="-703384">
              <a:spcBef>
                <a:spcPts val="5000"/>
              </a:spcBef>
              <a:buBlip>
                <a:blip r:embed="rId3"/>
              </a:buBlip>
              <a:defRPr sz="4800" b="0"/>
            </a:pPr>
            <a:r>
              <a:t>Language and compiler efficiency</a:t>
            </a:r>
          </a:p>
          <a:p>
            <a:pPr marL="2608384" lvl="5" indent="-703384">
              <a:spcBef>
                <a:spcPts val="5000"/>
              </a:spcBef>
              <a:buBlip>
                <a:blip r:embed="rId3"/>
              </a:buBlip>
              <a:defRPr sz="4800" b="0"/>
            </a:pPr>
            <a:r>
              <a:t>Computer capabilities</a:t>
            </a:r>
          </a:p>
          <a:p>
            <a:pPr marL="508000" indent="-508000">
              <a:spcBef>
                <a:spcPts val="5000"/>
              </a:spcBef>
              <a:buBlip>
                <a:blip r:embed="rId3"/>
              </a:buBlip>
            </a:pPr>
            <a:r>
              <a:t>Compute </a:t>
            </a:r>
            <a:r>
              <a:rPr>
                <a:solidFill>
                  <a:schemeClr val="accent5">
                    <a:lumOff val="-29866"/>
                  </a:schemeClr>
                </a:solidFill>
              </a:rPr>
              <a:t>growth-rate function</a:t>
            </a:r>
          </a:p>
          <a:p>
            <a:pPr lvl="3">
              <a:spcBef>
                <a:spcPts val="5000"/>
              </a:spcBef>
              <a:buBlip>
                <a:blip r:embed="rId3"/>
              </a:buBlip>
              <a:defRPr sz="4800"/>
            </a:pPr>
            <a:r>
              <a:t>Measurement directly proportional to the algorithm’s time requirement</a:t>
            </a:r>
          </a:p>
          <a:p>
            <a:pPr marL="1846384" lvl="3" indent="-703384">
              <a:spcBef>
                <a:spcPts val="5000"/>
              </a:spcBef>
              <a:buBlip>
                <a:blip r:embed="rId3"/>
              </a:buBlip>
              <a:defRPr sz="4800"/>
            </a:pPr>
            <a:r>
              <a:t>Gives common basis for comparison</a:t>
            </a:r>
          </a:p>
        </p:txBody>
      </p:sp>
      <p:graphicFrame>
        <p:nvGraphicFramePr>
          <p:cNvPr id="146" name="2D Line Chart"/>
          <p:cNvGraphicFramePr/>
          <p:nvPr/>
        </p:nvGraphicFramePr>
        <p:xfrm>
          <a:off x="13517229" y="7827584"/>
          <a:ext cx="9804319" cy="560471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45">
                                            <p:bg/>
                                          </p:spTgt>
                                        </p:tgtEl>
                                        <p:attrNameLst>
                                          <p:attrName>style.visibility</p:attrName>
                                        </p:attrNameLst>
                                      </p:cBhvr>
                                      <p:to>
                                        <p:strVal val="visible"/>
                                      </p:to>
                                    </p:set>
                                    <p:animEffect transition="in" filter="fade">
                                      <p:cBhvr>
                                        <p:cTn id="7" dur="500"/>
                                        <p:tgtEl>
                                          <p:spTgt spid="145">
                                            <p:bg/>
                                          </p:spTgt>
                                        </p:tgtEl>
                                      </p:cBhvr>
                                    </p:animEffect>
                                  </p:childTnLst>
                                </p:cTn>
                              </p:par>
                              <p:par>
                                <p:cTn id="8" presetID="10" presetClass="entr" presetSubtype="0" fill="hold" grpId="0" nodeType="withEffect">
                                  <p:stCondLst>
                                    <p:cond delay="0"/>
                                  </p:stCondLst>
                                  <p:iterate>
                                    <p:tmAbs val="0"/>
                                  </p:iterate>
                                  <p:childTnLst>
                                    <p:set>
                                      <p:cBhvr>
                                        <p:cTn id="9" fill="hold"/>
                                        <p:tgtEl>
                                          <p:spTgt spid="145">
                                            <p:txEl>
                                              <p:pRg st="0" end="0"/>
                                            </p:txEl>
                                          </p:spTgt>
                                        </p:tgtEl>
                                        <p:attrNameLst>
                                          <p:attrName>style.visibility</p:attrName>
                                        </p:attrNameLst>
                                      </p:cBhvr>
                                      <p:to>
                                        <p:strVal val="visible"/>
                                      </p:to>
                                    </p:set>
                                    <p:animEffect transition="in" filter="fade">
                                      <p:cBhvr>
                                        <p:cTn id="10" dur="500"/>
                                        <p:tgtEl>
                                          <p:spTgt spid="145">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145">
                                            <p:txEl>
                                              <p:pRg st="1" end="1"/>
                                            </p:txEl>
                                          </p:spTgt>
                                        </p:tgtEl>
                                        <p:attrNameLst>
                                          <p:attrName>style.visibility</p:attrName>
                                        </p:attrNameLst>
                                      </p:cBhvr>
                                      <p:to>
                                        <p:strVal val="visible"/>
                                      </p:to>
                                    </p:set>
                                    <p:animEffect transition="in" filter="fade">
                                      <p:cBhvr>
                                        <p:cTn id="14" dur="500"/>
                                        <p:tgtEl>
                                          <p:spTgt spid="145">
                                            <p:txEl>
                                              <p:pRg st="1" end="1"/>
                                            </p:txEl>
                                          </p:spTgt>
                                        </p:tgtEl>
                                      </p:cBhvr>
                                    </p:animEffect>
                                  </p:childTnLst>
                                </p:cTn>
                              </p:par>
                            </p:childTnLst>
                          </p:cTn>
                        </p:par>
                        <p:par>
                          <p:cTn id="15" fill="hold">
                            <p:stCondLst>
                              <p:cond delay="1000"/>
                            </p:stCondLst>
                            <p:childTnLst>
                              <p:par>
                                <p:cTn id="16" presetID="10" presetClass="entr" fill="hold" grpId="0" nodeType="afterEffect">
                                  <p:stCondLst>
                                    <p:cond delay="0"/>
                                  </p:stCondLst>
                                  <p:iterate>
                                    <p:tmAbs val="0"/>
                                  </p:iterate>
                                  <p:childTnLst>
                                    <p:set>
                                      <p:cBhvr>
                                        <p:cTn id="17" fill="hold"/>
                                        <p:tgtEl>
                                          <p:spTgt spid="145">
                                            <p:txEl>
                                              <p:pRg st="2" end="2"/>
                                            </p:txEl>
                                          </p:spTgt>
                                        </p:tgtEl>
                                        <p:attrNameLst>
                                          <p:attrName>style.visibility</p:attrName>
                                        </p:attrNameLst>
                                      </p:cBhvr>
                                      <p:to>
                                        <p:strVal val="visible"/>
                                      </p:to>
                                    </p:set>
                                    <p:animEffect transition="in" filter="fade">
                                      <p:cBhvr>
                                        <p:cTn id="18" dur="500"/>
                                        <p:tgtEl>
                                          <p:spTgt spid="145">
                                            <p:txEl>
                                              <p:pRg st="2" end="2"/>
                                            </p:txEl>
                                          </p:spTgt>
                                        </p:tgtEl>
                                      </p:cBhvr>
                                    </p:animEffect>
                                  </p:childTnLst>
                                </p:cTn>
                              </p:par>
                            </p:childTnLst>
                          </p:cTn>
                        </p:par>
                        <p:par>
                          <p:cTn id="19" fill="hold">
                            <p:stCondLst>
                              <p:cond delay="1500"/>
                            </p:stCondLst>
                            <p:childTnLst>
                              <p:par>
                                <p:cTn id="20" presetID="10" presetClass="entr" fill="hold" grpId="0" nodeType="afterEffect">
                                  <p:stCondLst>
                                    <p:cond delay="0"/>
                                  </p:stCondLst>
                                  <p:iterate>
                                    <p:tmAbs val="0"/>
                                  </p:iterate>
                                  <p:childTnLst>
                                    <p:set>
                                      <p:cBhvr>
                                        <p:cTn id="21" fill="hold"/>
                                        <p:tgtEl>
                                          <p:spTgt spid="145">
                                            <p:txEl>
                                              <p:pRg st="3" end="3"/>
                                            </p:txEl>
                                          </p:spTgt>
                                        </p:tgtEl>
                                        <p:attrNameLst>
                                          <p:attrName>style.visibility</p:attrName>
                                        </p:attrNameLst>
                                      </p:cBhvr>
                                      <p:to>
                                        <p:strVal val="visible"/>
                                      </p:to>
                                    </p:set>
                                    <p:animEffect transition="in" filter="fade">
                                      <p:cBhvr>
                                        <p:cTn id="22" dur="500"/>
                                        <p:tgtEl>
                                          <p:spTgt spid="1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0" nodeType="clickEffect">
                                  <p:stCondLst>
                                    <p:cond delay="0"/>
                                  </p:stCondLst>
                                  <p:iterate>
                                    <p:tmAbs val="0"/>
                                  </p:iterate>
                                  <p:childTnLst>
                                    <p:set>
                                      <p:cBhvr>
                                        <p:cTn id="26" fill="hold"/>
                                        <p:tgtEl>
                                          <p:spTgt spid="145">
                                            <p:txEl>
                                              <p:pRg st="4" end="4"/>
                                            </p:txEl>
                                          </p:spTgt>
                                        </p:tgtEl>
                                        <p:attrNameLst>
                                          <p:attrName>style.visibility</p:attrName>
                                        </p:attrNameLst>
                                      </p:cBhvr>
                                      <p:to>
                                        <p:strVal val="visible"/>
                                      </p:to>
                                    </p:set>
                                    <p:animEffect transition="in" filter="fade">
                                      <p:cBhvr>
                                        <p:cTn id="27" dur="500"/>
                                        <p:tgtEl>
                                          <p:spTgt spid="145">
                                            <p:txEl>
                                              <p:pRg st="4" end="4"/>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fill="hold"/>
                                        <p:tgtEl>
                                          <p:spTgt spid="146">
                                            <p:graphicEl>
                                              <a:chart seriesIdx="-3" categoryIdx="-3" bldStep="gridLegend"/>
                                            </p:graphicEl>
                                          </p:spTgt>
                                        </p:tgtEl>
                                        <p:attrNameLst>
                                          <p:attrName>style.visibility</p:attrName>
                                        </p:attrNameLst>
                                      </p:cBhvr>
                                      <p:to>
                                        <p:strVal val="visible"/>
                                      </p:to>
                                    </p:set>
                                    <p:animEffect transition="in" filter="wipe(left)">
                                      <p:cBhvr>
                                        <p:cTn id="31" dur="100"/>
                                        <p:tgtEl>
                                          <p:spTgt spid="146">
                                            <p:graphicEl>
                                              <a:chart seriesIdx="-3" categoryIdx="-3" bldStep="gridLegend"/>
                                            </p:graphicEl>
                                          </p:spTgt>
                                        </p:tgtEl>
                                      </p:cBhvr>
                                    </p:animEffect>
                                  </p:childTnLst>
                                </p:cTn>
                              </p:par>
                            </p:childTnLst>
                          </p:cTn>
                        </p:par>
                        <p:par>
                          <p:cTn id="32" fill="hold">
                            <p:stCondLst>
                              <p:cond delay="600"/>
                            </p:stCondLst>
                            <p:childTnLst>
                              <p:par>
                                <p:cTn id="33" presetID="22" presetClass="entr" presetSubtype="8" fill="hold" grpId="0" nodeType="afterEffect">
                                  <p:stCondLst>
                                    <p:cond delay="0"/>
                                  </p:stCondLst>
                                  <p:childTnLst>
                                    <p:set>
                                      <p:cBhvr>
                                        <p:cTn id="34" fill="hold"/>
                                        <p:tgtEl>
                                          <p:spTgt spid="146">
                                            <p:graphicEl>
                                              <a:chart seriesIdx="0" categoryIdx="0" bldStep="ptInSeries"/>
                                            </p:graphicEl>
                                          </p:spTgt>
                                        </p:tgtEl>
                                        <p:attrNameLst>
                                          <p:attrName>style.visibility</p:attrName>
                                        </p:attrNameLst>
                                      </p:cBhvr>
                                      <p:to>
                                        <p:strVal val="visible"/>
                                      </p:to>
                                    </p:set>
                                    <p:animEffect transition="in" filter="wipe(left)">
                                      <p:cBhvr>
                                        <p:cTn id="35" dur="100"/>
                                        <p:tgtEl>
                                          <p:spTgt spid="146">
                                            <p:graphicEl>
                                              <a:chart seriesIdx="0" categoryIdx="0" bldStep="ptInSeries"/>
                                            </p:graphicEl>
                                          </p:spTgt>
                                        </p:tgtEl>
                                      </p:cBhvr>
                                    </p:animEffect>
                                  </p:childTnLst>
                                </p:cTn>
                              </p:par>
                            </p:childTnLst>
                          </p:cTn>
                        </p:par>
                        <p:par>
                          <p:cTn id="36" fill="hold">
                            <p:stCondLst>
                              <p:cond delay="700"/>
                            </p:stCondLst>
                            <p:childTnLst>
                              <p:par>
                                <p:cTn id="37" presetID="22" presetClass="entr" presetSubtype="8" fill="hold" grpId="0" nodeType="afterEffect">
                                  <p:stCondLst>
                                    <p:cond delay="0"/>
                                  </p:stCondLst>
                                  <p:childTnLst>
                                    <p:set>
                                      <p:cBhvr>
                                        <p:cTn id="38" fill="hold"/>
                                        <p:tgtEl>
                                          <p:spTgt spid="146">
                                            <p:graphicEl>
                                              <a:chart seriesIdx="0" categoryIdx="1" bldStep="ptInSeries"/>
                                            </p:graphicEl>
                                          </p:spTgt>
                                        </p:tgtEl>
                                        <p:attrNameLst>
                                          <p:attrName>style.visibility</p:attrName>
                                        </p:attrNameLst>
                                      </p:cBhvr>
                                      <p:to>
                                        <p:strVal val="visible"/>
                                      </p:to>
                                    </p:set>
                                    <p:animEffect transition="in" filter="wipe(left)">
                                      <p:cBhvr>
                                        <p:cTn id="39" dur="100"/>
                                        <p:tgtEl>
                                          <p:spTgt spid="146">
                                            <p:graphicEl>
                                              <a:chart seriesIdx="0" categoryIdx="1" bldStep="ptInSeries"/>
                                            </p:graphicEl>
                                          </p:spTgt>
                                        </p:tgtEl>
                                      </p:cBhvr>
                                    </p:animEffect>
                                  </p:childTnLst>
                                </p:cTn>
                              </p:par>
                            </p:childTnLst>
                          </p:cTn>
                        </p:par>
                        <p:par>
                          <p:cTn id="40" fill="hold">
                            <p:stCondLst>
                              <p:cond delay="800"/>
                            </p:stCondLst>
                            <p:childTnLst>
                              <p:par>
                                <p:cTn id="41" presetID="22" presetClass="entr" presetSubtype="8" fill="hold" grpId="0" nodeType="afterEffect">
                                  <p:stCondLst>
                                    <p:cond delay="0"/>
                                  </p:stCondLst>
                                  <p:childTnLst>
                                    <p:set>
                                      <p:cBhvr>
                                        <p:cTn id="42" fill="hold"/>
                                        <p:tgtEl>
                                          <p:spTgt spid="146">
                                            <p:graphicEl>
                                              <a:chart seriesIdx="0" categoryIdx="2" bldStep="ptInSeries"/>
                                            </p:graphicEl>
                                          </p:spTgt>
                                        </p:tgtEl>
                                        <p:attrNameLst>
                                          <p:attrName>style.visibility</p:attrName>
                                        </p:attrNameLst>
                                      </p:cBhvr>
                                      <p:to>
                                        <p:strVal val="visible"/>
                                      </p:to>
                                    </p:set>
                                    <p:animEffect transition="in" filter="wipe(left)">
                                      <p:cBhvr>
                                        <p:cTn id="43" dur="100"/>
                                        <p:tgtEl>
                                          <p:spTgt spid="146">
                                            <p:graphicEl>
                                              <a:chart seriesIdx="0" categoryIdx="2" bldStep="ptInSeries"/>
                                            </p:graphicEl>
                                          </p:spTgt>
                                        </p:tgtEl>
                                      </p:cBhvr>
                                    </p:animEffect>
                                  </p:childTnLst>
                                </p:cTn>
                              </p:par>
                            </p:childTnLst>
                          </p:cTn>
                        </p:par>
                        <p:par>
                          <p:cTn id="44" fill="hold">
                            <p:stCondLst>
                              <p:cond delay="900"/>
                            </p:stCondLst>
                            <p:childTnLst>
                              <p:par>
                                <p:cTn id="45" presetID="22" presetClass="entr" presetSubtype="8" fill="hold" grpId="0" nodeType="afterEffect">
                                  <p:stCondLst>
                                    <p:cond delay="0"/>
                                  </p:stCondLst>
                                  <p:childTnLst>
                                    <p:set>
                                      <p:cBhvr>
                                        <p:cTn id="46" fill="hold"/>
                                        <p:tgtEl>
                                          <p:spTgt spid="146">
                                            <p:graphicEl>
                                              <a:chart seriesIdx="0" categoryIdx="3" bldStep="ptInSeries"/>
                                            </p:graphicEl>
                                          </p:spTgt>
                                        </p:tgtEl>
                                        <p:attrNameLst>
                                          <p:attrName>style.visibility</p:attrName>
                                        </p:attrNameLst>
                                      </p:cBhvr>
                                      <p:to>
                                        <p:strVal val="visible"/>
                                      </p:to>
                                    </p:set>
                                    <p:animEffect transition="in" filter="wipe(left)">
                                      <p:cBhvr>
                                        <p:cTn id="47" dur="100"/>
                                        <p:tgtEl>
                                          <p:spTgt spid="146">
                                            <p:graphicEl>
                                              <a:chart seriesIdx="0" categoryIdx="3" bldStep="ptInSeries"/>
                                            </p:graphicEl>
                                          </p:spTgt>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fill="hold"/>
                                        <p:tgtEl>
                                          <p:spTgt spid="146">
                                            <p:graphicEl>
                                              <a:chart seriesIdx="0" categoryIdx="4" bldStep="ptInSeries"/>
                                            </p:graphicEl>
                                          </p:spTgt>
                                        </p:tgtEl>
                                        <p:attrNameLst>
                                          <p:attrName>style.visibility</p:attrName>
                                        </p:attrNameLst>
                                      </p:cBhvr>
                                      <p:to>
                                        <p:strVal val="visible"/>
                                      </p:to>
                                    </p:set>
                                    <p:animEffect transition="in" filter="wipe(left)">
                                      <p:cBhvr>
                                        <p:cTn id="51" dur="100"/>
                                        <p:tgtEl>
                                          <p:spTgt spid="146">
                                            <p:graphicEl>
                                              <a:chart seriesIdx="0" categoryIdx="4" bldStep="ptInSeries"/>
                                            </p:graphicEl>
                                          </p:spTgt>
                                        </p:tgtEl>
                                      </p:cBhvr>
                                    </p:animEffect>
                                  </p:childTnLst>
                                </p:cTn>
                              </p:par>
                            </p:childTnLst>
                          </p:cTn>
                        </p:par>
                        <p:par>
                          <p:cTn id="52" fill="hold">
                            <p:stCondLst>
                              <p:cond delay="1100"/>
                            </p:stCondLst>
                            <p:childTnLst>
                              <p:par>
                                <p:cTn id="53" presetID="22" presetClass="entr" presetSubtype="8" fill="hold" grpId="0" nodeType="afterEffect">
                                  <p:stCondLst>
                                    <p:cond delay="0"/>
                                  </p:stCondLst>
                                  <p:childTnLst>
                                    <p:set>
                                      <p:cBhvr>
                                        <p:cTn id="54" fill="hold"/>
                                        <p:tgtEl>
                                          <p:spTgt spid="146">
                                            <p:graphicEl>
                                              <a:chart seriesIdx="0" categoryIdx="5" bldStep="ptInSeries"/>
                                            </p:graphicEl>
                                          </p:spTgt>
                                        </p:tgtEl>
                                        <p:attrNameLst>
                                          <p:attrName>style.visibility</p:attrName>
                                        </p:attrNameLst>
                                      </p:cBhvr>
                                      <p:to>
                                        <p:strVal val="visible"/>
                                      </p:to>
                                    </p:set>
                                    <p:animEffect transition="in" filter="wipe(left)">
                                      <p:cBhvr>
                                        <p:cTn id="55" dur="100"/>
                                        <p:tgtEl>
                                          <p:spTgt spid="146">
                                            <p:graphicEl>
                                              <a:chart seriesIdx="0" categoryIdx="5" bldStep="ptInSeries"/>
                                            </p:graphicEl>
                                          </p:spTgt>
                                        </p:tgtEl>
                                      </p:cBhvr>
                                    </p:animEffect>
                                  </p:childTnLst>
                                </p:cTn>
                              </p:par>
                            </p:childTnLst>
                          </p:cTn>
                        </p:par>
                        <p:par>
                          <p:cTn id="56" fill="hold">
                            <p:stCondLst>
                              <p:cond delay="1200"/>
                            </p:stCondLst>
                            <p:childTnLst>
                              <p:par>
                                <p:cTn id="57" presetID="22" presetClass="entr" presetSubtype="8" fill="hold" grpId="0" nodeType="afterEffect">
                                  <p:stCondLst>
                                    <p:cond delay="0"/>
                                  </p:stCondLst>
                                  <p:childTnLst>
                                    <p:set>
                                      <p:cBhvr>
                                        <p:cTn id="58" fill="hold"/>
                                        <p:tgtEl>
                                          <p:spTgt spid="146">
                                            <p:graphicEl>
                                              <a:chart seriesIdx="0" categoryIdx="6" bldStep="ptInSeries"/>
                                            </p:graphicEl>
                                          </p:spTgt>
                                        </p:tgtEl>
                                        <p:attrNameLst>
                                          <p:attrName>style.visibility</p:attrName>
                                        </p:attrNameLst>
                                      </p:cBhvr>
                                      <p:to>
                                        <p:strVal val="visible"/>
                                      </p:to>
                                    </p:set>
                                    <p:animEffect transition="in" filter="wipe(left)">
                                      <p:cBhvr>
                                        <p:cTn id="59" dur="100"/>
                                        <p:tgtEl>
                                          <p:spTgt spid="146">
                                            <p:graphicEl>
                                              <a:chart seriesIdx="0" categoryIdx="6" bldStep="ptInSeries"/>
                                            </p:graphicEl>
                                          </p:spTgt>
                                        </p:tgtEl>
                                      </p:cBhvr>
                                    </p:animEffect>
                                  </p:childTnLst>
                                </p:cTn>
                              </p:par>
                            </p:childTnLst>
                          </p:cTn>
                        </p:par>
                        <p:par>
                          <p:cTn id="60" fill="hold">
                            <p:stCondLst>
                              <p:cond delay="1300"/>
                            </p:stCondLst>
                            <p:childTnLst>
                              <p:par>
                                <p:cTn id="61" presetID="22" presetClass="entr" presetSubtype="8" fill="hold" grpId="0" nodeType="afterEffect">
                                  <p:stCondLst>
                                    <p:cond delay="0"/>
                                  </p:stCondLst>
                                  <p:childTnLst>
                                    <p:set>
                                      <p:cBhvr>
                                        <p:cTn id="62" fill="hold"/>
                                        <p:tgtEl>
                                          <p:spTgt spid="146">
                                            <p:graphicEl>
                                              <a:chart seriesIdx="0" categoryIdx="7" bldStep="ptInSeries"/>
                                            </p:graphicEl>
                                          </p:spTgt>
                                        </p:tgtEl>
                                        <p:attrNameLst>
                                          <p:attrName>style.visibility</p:attrName>
                                        </p:attrNameLst>
                                      </p:cBhvr>
                                      <p:to>
                                        <p:strVal val="visible"/>
                                      </p:to>
                                    </p:set>
                                    <p:animEffect transition="in" filter="wipe(left)">
                                      <p:cBhvr>
                                        <p:cTn id="63" dur="100"/>
                                        <p:tgtEl>
                                          <p:spTgt spid="146">
                                            <p:graphicEl>
                                              <a:chart seriesIdx="0" categoryIdx="7" bldStep="ptInSeries"/>
                                            </p:graphicEl>
                                          </p:spTgt>
                                        </p:tgtEl>
                                      </p:cBhvr>
                                    </p:animEffect>
                                  </p:childTnLst>
                                </p:cTn>
                              </p:par>
                            </p:childTnLst>
                          </p:cTn>
                        </p:par>
                        <p:par>
                          <p:cTn id="64" fill="hold">
                            <p:stCondLst>
                              <p:cond delay="1400"/>
                            </p:stCondLst>
                            <p:childTnLst>
                              <p:par>
                                <p:cTn id="65" presetID="22" presetClass="entr" presetSubtype="8" fill="hold" grpId="0" nodeType="afterEffect">
                                  <p:stCondLst>
                                    <p:cond delay="0"/>
                                  </p:stCondLst>
                                  <p:childTnLst>
                                    <p:set>
                                      <p:cBhvr>
                                        <p:cTn id="66" fill="hold"/>
                                        <p:tgtEl>
                                          <p:spTgt spid="146">
                                            <p:graphicEl>
                                              <a:chart seriesIdx="0" categoryIdx="8" bldStep="ptInSeries"/>
                                            </p:graphicEl>
                                          </p:spTgt>
                                        </p:tgtEl>
                                        <p:attrNameLst>
                                          <p:attrName>style.visibility</p:attrName>
                                        </p:attrNameLst>
                                      </p:cBhvr>
                                      <p:to>
                                        <p:strVal val="visible"/>
                                      </p:to>
                                    </p:set>
                                    <p:animEffect transition="in" filter="wipe(left)">
                                      <p:cBhvr>
                                        <p:cTn id="67" dur="100"/>
                                        <p:tgtEl>
                                          <p:spTgt spid="146">
                                            <p:graphicEl>
                                              <a:chart seriesIdx="0" categoryIdx="8" bldStep="ptInSeries"/>
                                            </p:graphicEl>
                                          </p:spTgt>
                                        </p:tgtEl>
                                      </p:cBhvr>
                                    </p:animEffect>
                                  </p:childTnLst>
                                </p:cTn>
                              </p:par>
                            </p:childTnLst>
                          </p:cTn>
                        </p:par>
                        <p:par>
                          <p:cTn id="68" fill="hold">
                            <p:stCondLst>
                              <p:cond delay="1500"/>
                            </p:stCondLst>
                            <p:childTnLst>
                              <p:par>
                                <p:cTn id="69" presetID="22" presetClass="entr" presetSubtype="8" fill="hold" grpId="0" nodeType="afterEffect">
                                  <p:stCondLst>
                                    <p:cond delay="0"/>
                                  </p:stCondLst>
                                  <p:childTnLst>
                                    <p:set>
                                      <p:cBhvr>
                                        <p:cTn id="70" fill="hold"/>
                                        <p:tgtEl>
                                          <p:spTgt spid="146">
                                            <p:graphicEl>
                                              <a:chart seriesIdx="0" categoryIdx="9" bldStep="ptInSeries"/>
                                            </p:graphicEl>
                                          </p:spTgt>
                                        </p:tgtEl>
                                        <p:attrNameLst>
                                          <p:attrName>style.visibility</p:attrName>
                                        </p:attrNameLst>
                                      </p:cBhvr>
                                      <p:to>
                                        <p:strVal val="visible"/>
                                      </p:to>
                                    </p:set>
                                    <p:animEffect transition="in" filter="wipe(left)">
                                      <p:cBhvr>
                                        <p:cTn id="71" dur="100"/>
                                        <p:tgtEl>
                                          <p:spTgt spid="146">
                                            <p:graphicEl>
                                              <a:chart seriesIdx="0" categoryIdx="9" bldStep="ptInSeries"/>
                                            </p:graphicEl>
                                          </p:spTgt>
                                        </p:tgtEl>
                                      </p:cBhvr>
                                    </p:animEffect>
                                  </p:childTnLst>
                                </p:cTn>
                              </p:par>
                            </p:childTnLst>
                          </p:cTn>
                        </p:par>
                        <p:par>
                          <p:cTn id="72" fill="hold">
                            <p:stCondLst>
                              <p:cond delay="1600"/>
                            </p:stCondLst>
                            <p:childTnLst>
                              <p:par>
                                <p:cTn id="73" presetID="10" presetClass="entr" fill="hold" grpId="0" nodeType="afterEffect">
                                  <p:stCondLst>
                                    <p:cond delay="0"/>
                                  </p:stCondLst>
                                  <p:iterate>
                                    <p:tmAbs val="0"/>
                                  </p:iterate>
                                  <p:childTnLst>
                                    <p:set>
                                      <p:cBhvr>
                                        <p:cTn id="74" fill="hold"/>
                                        <p:tgtEl>
                                          <p:spTgt spid="145">
                                            <p:txEl>
                                              <p:pRg st="5" end="5"/>
                                            </p:txEl>
                                          </p:spTgt>
                                        </p:tgtEl>
                                        <p:attrNameLst>
                                          <p:attrName>style.visibility</p:attrName>
                                        </p:attrNameLst>
                                      </p:cBhvr>
                                      <p:to>
                                        <p:strVal val="visible"/>
                                      </p:to>
                                    </p:set>
                                    <p:animEffect transition="in" filter="fade">
                                      <p:cBhvr>
                                        <p:cTn id="75" dur="500"/>
                                        <p:tgtEl>
                                          <p:spTgt spid="145">
                                            <p:txEl>
                                              <p:pRg st="5" end="5"/>
                                            </p:txEl>
                                          </p:spTgt>
                                        </p:tgtEl>
                                      </p:cBhvr>
                                    </p:animEffect>
                                  </p:childTnLst>
                                </p:cTn>
                              </p:par>
                            </p:childTnLst>
                          </p:cTn>
                        </p:par>
                        <p:par>
                          <p:cTn id="76" fill="hold">
                            <p:stCondLst>
                              <p:cond delay="2100"/>
                            </p:stCondLst>
                            <p:childTnLst>
                              <p:par>
                                <p:cTn id="77" presetID="22" presetClass="entr" presetSubtype="8" fill="hold" grpId="0" nodeType="afterEffect">
                                  <p:stCondLst>
                                    <p:cond delay="0"/>
                                  </p:stCondLst>
                                  <p:childTnLst>
                                    <p:set>
                                      <p:cBhvr>
                                        <p:cTn id="78" fill="hold"/>
                                        <p:tgtEl>
                                          <p:spTgt spid="146">
                                            <p:graphicEl>
                                              <a:chart seriesIdx="1" categoryIdx="0" bldStep="ptInSeries"/>
                                            </p:graphicEl>
                                          </p:spTgt>
                                        </p:tgtEl>
                                        <p:attrNameLst>
                                          <p:attrName>style.visibility</p:attrName>
                                        </p:attrNameLst>
                                      </p:cBhvr>
                                      <p:to>
                                        <p:strVal val="visible"/>
                                      </p:to>
                                    </p:set>
                                    <p:animEffect transition="in" filter="wipe(left)">
                                      <p:cBhvr>
                                        <p:cTn id="79" dur="100"/>
                                        <p:tgtEl>
                                          <p:spTgt spid="146">
                                            <p:graphicEl>
                                              <a:chart seriesIdx="1" categoryIdx="0" bldStep="ptInSeries"/>
                                            </p:graphicEl>
                                          </p:spTgt>
                                        </p:tgtEl>
                                      </p:cBhvr>
                                    </p:animEffect>
                                  </p:childTnLst>
                                </p:cTn>
                              </p:par>
                            </p:childTnLst>
                          </p:cTn>
                        </p:par>
                        <p:par>
                          <p:cTn id="80" fill="hold">
                            <p:stCondLst>
                              <p:cond delay="2200"/>
                            </p:stCondLst>
                            <p:childTnLst>
                              <p:par>
                                <p:cTn id="81" presetID="22" presetClass="entr" presetSubtype="8" fill="hold" grpId="0" nodeType="afterEffect">
                                  <p:stCondLst>
                                    <p:cond delay="0"/>
                                  </p:stCondLst>
                                  <p:childTnLst>
                                    <p:set>
                                      <p:cBhvr>
                                        <p:cTn id="82" fill="hold"/>
                                        <p:tgtEl>
                                          <p:spTgt spid="146">
                                            <p:graphicEl>
                                              <a:chart seriesIdx="1" categoryIdx="1" bldStep="ptInSeries"/>
                                            </p:graphicEl>
                                          </p:spTgt>
                                        </p:tgtEl>
                                        <p:attrNameLst>
                                          <p:attrName>style.visibility</p:attrName>
                                        </p:attrNameLst>
                                      </p:cBhvr>
                                      <p:to>
                                        <p:strVal val="visible"/>
                                      </p:to>
                                    </p:set>
                                    <p:animEffect transition="in" filter="wipe(left)">
                                      <p:cBhvr>
                                        <p:cTn id="83" dur="100"/>
                                        <p:tgtEl>
                                          <p:spTgt spid="146">
                                            <p:graphicEl>
                                              <a:chart seriesIdx="1" categoryIdx="1" bldStep="ptInSeries"/>
                                            </p:graphicEl>
                                          </p:spTgt>
                                        </p:tgtEl>
                                      </p:cBhvr>
                                    </p:animEffect>
                                  </p:childTnLst>
                                </p:cTn>
                              </p:par>
                            </p:childTnLst>
                          </p:cTn>
                        </p:par>
                        <p:par>
                          <p:cTn id="84" fill="hold">
                            <p:stCondLst>
                              <p:cond delay="2300"/>
                            </p:stCondLst>
                            <p:childTnLst>
                              <p:par>
                                <p:cTn id="85" presetID="22" presetClass="entr" presetSubtype="8" fill="hold" grpId="0" nodeType="afterEffect">
                                  <p:stCondLst>
                                    <p:cond delay="0"/>
                                  </p:stCondLst>
                                  <p:childTnLst>
                                    <p:set>
                                      <p:cBhvr>
                                        <p:cTn id="86" fill="hold"/>
                                        <p:tgtEl>
                                          <p:spTgt spid="146">
                                            <p:graphicEl>
                                              <a:chart seriesIdx="1" categoryIdx="2" bldStep="ptInSeries"/>
                                            </p:graphicEl>
                                          </p:spTgt>
                                        </p:tgtEl>
                                        <p:attrNameLst>
                                          <p:attrName>style.visibility</p:attrName>
                                        </p:attrNameLst>
                                      </p:cBhvr>
                                      <p:to>
                                        <p:strVal val="visible"/>
                                      </p:to>
                                    </p:set>
                                    <p:animEffect transition="in" filter="wipe(left)">
                                      <p:cBhvr>
                                        <p:cTn id="87" dur="100"/>
                                        <p:tgtEl>
                                          <p:spTgt spid="146">
                                            <p:graphicEl>
                                              <a:chart seriesIdx="1" categoryIdx="2" bldStep="ptInSeries"/>
                                            </p:graphicEl>
                                          </p:spTgt>
                                        </p:tgtEl>
                                      </p:cBhvr>
                                    </p:animEffect>
                                  </p:childTnLst>
                                </p:cTn>
                              </p:par>
                            </p:childTnLst>
                          </p:cTn>
                        </p:par>
                        <p:par>
                          <p:cTn id="88" fill="hold">
                            <p:stCondLst>
                              <p:cond delay="2400"/>
                            </p:stCondLst>
                            <p:childTnLst>
                              <p:par>
                                <p:cTn id="89" presetID="22" presetClass="entr" presetSubtype="8" fill="hold" grpId="0" nodeType="afterEffect">
                                  <p:stCondLst>
                                    <p:cond delay="0"/>
                                  </p:stCondLst>
                                  <p:childTnLst>
                                    <p:set>
                                      <p:cBhvr>
                                        <p:cTn id="90" fill="hold"/>
                                        <p:tgtEl>
                                          <p:spTgt spid="146">
                                            <p:graphicEl>
                                              <a:chart seriesIdx="1" categoryIdx="3" bldStep="ptInSeries"/>
                                            </p:graphicEl>
                                          </p:spTgt>
                                        </p:tgtEl>
                                        <p:attrNameLst>
                                          <p:attrName>style.visibility</p:attrName>
                                        </p:attrNameLst>
                                      </p:cBhvr>
                                      <p:to>
                                        <p:strVal val="visible"/>
                                      </p:to>
                                    </p:set>
                                    <p:animEffect transition="in" filter="wipe(left)">
                                      <p:cBhvr>
                                        <p:cTn id="91" dur="100"/>
                                        <p:tgtEl>
                                          <p:spTgt spid="146">
                                            <p:graphicEl>
                                              <a:chart seriesIdx="1" categoryIdx="3" bldStep="ptInSeries"/>
                                            </p:graphicEl>
                                          </p:spTgt>
                                        </p:tgtEl>
                                      </p:cBhvr>
                                    </p:animEffect>
                                  </p:childTnLst>
                                </p:cTn>
                              </p:par>
                            </p:childTnLst>
                          </p:cTn>
                        </p:par>
                        <p:par>
                          <p:cTn id="92" fill="hold">
                            <p:stCondLst>
                              <p:cond delay="2500"/>
                            </p:stCondLst>
                            <p:childTnLst>
                              <p:par>
                                <p:cTn id="93" presetID="22" presetClass="entr" presetSubtype="8" fill="hold" grpId="0" nodeType="afterEffect">
                                  <p:stCondLst>
                                    <p:cond delay="0"/>
                                  </p:stCondLst>
                                  <p:childTnLst>
                                    <p:set>
                                      <p:cBhvr>
                                        <p:cTn id="94" fill="hold"/>
                                        <p:tgtEl>
                                          <p:spTgt spid="146">
                                            <p:graphicEl>
                                              <a:chart seriesIdx="1" categoryIdx="4" bldStep="ptInSeries"/>
                                            </p:graphicEl>
                                          </p:spTgt>
                                        </p:tgtEl>
                                        <p:attrNameLst>
                                          <p:attrName>style.visibility</p:attrName>
                                        </p:attrNameLst>
                                      </p:cBhvr>
                                      <p:to>
                                        <p:strVal val="visible"/>
                                      </p:to>
                                    </p:set>
                                    <p:animEffect transition="in" filter="wipe(left)">
                                      <p:cBhvr>
                                        <p:cTn id="95" dur="100"/>
                                        <p:tgtEl>
                                          <p:spTgt spid="146">
                                            <p:graphicEl>
                                              <a:chart seriesIdx="1" categoryIdx="4" bldStep="ptInSeries"/>
                                            </p:graphicEl>
                                          </p:spTgt>
                                        </p:tgtEl>
                                      </p:cBhvr>
                                    </p:animEffect>
                                  </p:childTnLst>
                                </p:cTn>
                              </p:par>
                            </p:childTnLst>
                          </p:cTn>
                        </p:par>
                        <p:par>
                          <p:cTn id="96" fill="hold">
                            <p:stCondLst>
                              <p:cond delay="2600"/>
                            </p:stCondLst>
                            <p:childTnLst>
                              <p:par>
                                <p:cTn id="97" presetID="22" presetClass="entr" presetSubtype="8" fill="hold" grpId="0" nodeType="afterEffect">
                                  <p:stCondLst>
                                    <p:cond delay="0"/>
                                  </p:stCondLst>
                                  <p:childTnLst>
                                    <p:set>
                                      <p:cBhvr>
                                        <p:cTn id="98" fill="hold"/>
                                        <p:tgtEl>
                                          <p:spTgt spid="146">
                                            <p:graphicEl>
                                              <a:chart seriesIdx="1" categoryIdx="5" bldStep="ptInSeries"/>
                                            </p:graphicEl>
                                          </p:spTgt>
                                        </p:tgtEl>
                                        <p:attrNameLst>
                                          <p:attrName>style.visibility</p:attrName>
                                        </p:attrNameLst>
                                      </p:cBhvr>
                                      <p:to>
                                        <p:strVal val="visible"/>
                                      </p:to>
                                    </p:set>
                                    <p:animEffect transition="in" filter="wipe(left)">
                                      <p:cBhvr>
                                        <p:cTn id="99" dur="100"/>
                                        <p:tgtEl>
                                          <p:spTgt spid="146">
                                            <p:graphicEl>
                                              <a:chart seriesIdx="1" categoryIdx="5" bldStep="ptInSeries"/>
                                            </p:graphicEl>
                                          </p:spTgt>
                                        </p:tgtEl>
                                      </p:cBhvr>
                                    </p:animEffect>
                                  </p:childTnLst>
                                </p:cTn>
                              </p:par>
                            </p:childTnLst>
                          </p:cTn>
                        </p:par>
                        <p:par>
                          <p:cTn id="100" fill="hold">
                            <p:stCondLst>
                              <p:cond delay="2700"/>
                            </p:stCondLst>
                            <p:childTnLst>
                              <p:par>
                                <p:cTn id="101" presetID="22" presetClass="entr" presetSubtype="8" fill="hold" grpId="0" nodeType="afterEffect">
                                  <p:stCondLst>
                                    <p:cond delay="0"/>
                                  </p:stCondLst>
                                  <p:childTnLst>
                                    <p:set>
                                      <p:cBhvr>
                                        <p:cTn id="102" fill="hold"/>
                                        <p:tgtEl>
                                          <p:spTgt spid="146">
                                            <p:graphicEl>
                                              <a:chart seriesIdx="1" categoryIdx="6" bldStep="ptInSeries"/>
                                            </p:graphicEl>
                                          </p:spTgt>
                                        </p:tgtEl>
                                        <p:attrNameLst>
                                          <p:attrName>style.visibility</p:attrName>
                                        </p:attrNameLst>
                                      </p:cBhvr>
                                      <p:to>
                                        <p:strVal val="visible"/>
                                      </p:to>
                                    </p:set>
                                    <p:animEffect transition="in" filter="wipe(left)">
                                      <p:cBhvr>
                                        <p:cTn id="103" dur="100"/>
                                        <p:tgtEl>
                                          <p:spTgt spid="146">
                                            <p:graphicEl>
                                              <a:chart seriesIdx="1" categoryIdx="6" bldStep="ptInSeries"/>
                                            </p:graphicEl>
                                          </p:spTgt>
                                        </p:tgtEl>
                                      </p:cBhvr>
                                    </p:animEffect>
                                  </p:childTnLst>
                                </p:cTn>
                              </p:par>
                            </p:childTnLst>
                          </p:cTn>
                        </p:par>
                        <p:par>
                          <p:cTn id="104" fill="hold">
                            <p:stCondLst>
                              <p:cond delay="2800"/>
                            </p:stCondLst>
                            <p:childTnLst>
                              <p:par>
                                <p:cTn id="105" presetID="22" presetClass="entr" presetSubtype="8" fill="hold" grpId="0" nodeType="afterEffect">
                                  <p:stCondLst>
                                    <p:cond delay="0"/>
                                  </p:stCondLst>
                                  <p:childTnLst>
                                    <p:set>
                                      <p:cBhvr>
                                        <p:cTn id="106" fill="hold"/>
                                        <p:tgtEl>
                                          <p:spTgt spid="146">
                                            <p:graphicEl>
                                              <a:chart seriesIdx="1" categoryIdx="7" bldStep="ptInSeries"/>
                                            </p:graphicEl>
                                          </p:spTgt>
                                        </p:tgtEl>
                                        <p:attrNameLst>
                                          <p:attrName>style.visibility</p:attrName>
                                        </p:attrNameLst>
                                      </p:cBhvr>
                                      <p:to>
                                        <p:strVal val="visible"/>
                                      </p:to>
                                    </p:set>
                                    <p:animEffect transition="in" filter="wipe(left)">
                                      <p:cBhvr>
                                        <p:cTn id="107" dur="100"/>
                                        <p:tgtEl>
                                          <p:spTgt spid="146">
                                            <p:graphicEl>
                                              <a:chart seriesIdx="1" categoryIdx="7" bldStep="ptInSeries"/>
                                            </p:graphicEl>
                                          </p:spTgt>
                                        </p:tgtEl>
                                      </p:cBhvr>
                                    </p:animEffect>
                                  </p:childTnLst>
                                </p:cTn>
                              </p:par>
                            </p:childTnLst>
                          </p:cTn>
                        </p:par>
                        <p:par>
                          <p:cTn id="108" fill="hold">
                            <p:stCondLst>
                              <p:cond delay="2900"/>
                            </p:stCondLst>
                            <p:childTnLst>
                              <p:par>
                                <p:cTn id="109" presetID="22" presetClass="entr" presetSubtype="8" fill="hold" grpId="0" nodeType="afterEffect">
                                  <p:stCondLst>
                                    <p:cond delay="0"/>
                                  </p:stCondLst>
                                  <p:childTnLst>
                                    <p:set>
                                      <p:cBhvr>
                                        <p:cTn id="110" fill="hold"/>
                                        <p:tgtEl>
                                          <p:spTgt spid="146">
                                            <p:graphicEl>
                                              <a:chart seriesIdx="1" categoryIdx="8" bldStep="ptInSeries"/>
                                            </p:graphicEl>
                                          </p:spTgt>
                                        </p:tgtEl>
                                        <p:attrNameLst>
                                          <p:attrName>style.visibility</p:attrName>
                                        </p:attrNameLst>
                                      </p:cBhvr>
                                      <p:to>
                                        <p:strVal val="visible"/>
                                      </p:to>
                                    </p:set>
                                    <p:animEffect transition="in" filter="wipe(left)">
                                      <p:cBhvr>
                                        <p:cTn id="111" dur="100"/>
                                        <p:tgtEl>
                                          <p:spTgt spid="146">
                                            <p:graphicEl>
                                              <a:chart seriesIdx="1" categoryIdx="8" bldStep="ptInSeries"/>
                                            </p:graphicEl>
                                          </p:spTgt>
                                        </p:tgtEl>
                                      </p:cBhvr>
                                    </p:animEffect>
                                  </p:childTnLst>
                                </p:cTn>
                              </p:par>
                            </p:childTnLst>
                          </p:cTn>
                        </p:par>
                        <p:par>
                          <p:cTn id="112" fill="hold">
                            <p:stCondLst>
                              <p:cond delay="3000"/>
                            </p:stCondLst>
                            <p:childTnLst>
                              <p:par>
                                <p:cTn id="113" presetID="22" presetClass="entr" presetSubtype="8" fill="hold" grpId="0" nodeType="afterEffect">
                                  <p:stCondLst>
                                    <p:cond delay="0"/>
                                  </p:stCondLst>
                                  <p:childTnLst>
                                    <p:set>
                                      <p:cBhvr>
                                        <p:cTn id="114" fill="hold"/>
                                        <p:tgtEl>
                                          <p:spTgt spid="146">
                                            <p:graphicEl>
                                              <a:chart seriesIdx="1" categoryIdx="9" bldStep="ptInSeries"/>
                                            </p:graphicEl>
                                          </p:spTgt>
                                        </p:tgtEl>
                                        <p:attrNameLst>
                                          <p:attrName>style.visibility</p:attrName>
                                        </p:attrNameLst>
                                      </p:cBhvr>
                                      <p:to>
                                        <p:strVal val="visible"/>
                                      </p:to>
                                    </p:set>
                                    <p:animEffect transition="in" filter="wipe(left)">
                                      <p:cBhvr>
                                        <p:cTn id="115" dur="100"/>
                                        <p:tgtEl>
                                          <p:spTgt spid="146">
                                            <p:graphicEl>
                                              <a:chart seriesIdx="1" categoryIdx="9" bldStep="ptInSeries"/>
                                            </p:graphicEl>
                                          </p:spTgt>
                                        </p:tgtEl>
                                      </p:cBhvr>
                                    </p:animEffect>
                                  </p:childTnLst>
                                </p:cTn>
                              </p:par>
                            </p:childTnLst>
                          </p:cTn>
                        </p:par>
                        <p:par>
                          <p:cTn id="116" fill="hold">
                            <p:stCondLst>
                              <p:cond delay="3100"/>
                            </p:stCondLst>
                            <p:childTnLst>
                              <p:par>
                                <p:cTn id="117" presetID="10" presetClass="entr" fill="hold" grpId="0" nodeType="afterEffect">
                                  <p:stCondLst>
                                    <p:cond delay="0"/>
                                  </p:stCondLst>
                                  <p:iterate>
                                    <p:tmAbs val="0"/>
                                  </p:iterate>
                                  <p:childTnLst>
                                    <p:set>
                                      <p:cBhvr>
                                        <p:cTn id="118" fill="hold"/>
                                        <p:tgtEl>
                                          <p:spTgt spid="145">
                                            <p:txEl>
                                              <p:pRg st="6" end="6"/>
                                            </p:txEl>
                                          </p:spTgt>
                                        </p:tgtEl>
                                        <p:attrNameLst>
                                          <p:attrName>style.visibility</p:attrName>
                                        </p:attrNameLst>
                                      </p:cBhvr>
                                      <p:to>
                                        <p:strVal val="visible"/>
                                      </p:to>
                                    </p:set>
                                    <p:animEffect transition="in" filter="fade">
                                      <p:cBhvr>
                                        <p:cTn id="119" dur="500"/>
                                        <p:tgtEl>
                                          <p:spTgt spid="1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build="p" bldLvl="5" animBg="1" advAuto="0"/>
      <p:bldGraphic spid="146" grpId="0">
        <p:bldSub>
          <a:bldChart bld="seriesEl"/>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Measuring Complexity"/>
          <p:cNvSpPr txBox="1">
            <a:spLocks noGrp="1"/>
          </p:cNvSpPr>
          <p:nvPr>
            <p:ph type="title"/>
          </p:nvPr>
        </p:nvSpPr>
        <p:spPr>
          <a:prstGeom prst="rect">
            <a:avLst/>
          </a:prstGeom>
        </p:spPr>
        <p:txBody>
          <a:bodyPr/>
          <a:lstStyle/>
          <a:p>
            <a:r>
              <a:t>Measuring Complexity</a:t>
            </a:r>
          </a:p>
        </p:txBody>
      </p:sp>
      <p:sp>
        <p:nvSpPr>
          <p:cNvPr id="151" name="Comparing algorithms should be independent of…"/>
          <p:cNvSpPr txBox="1">
            <a:spLocks noGrp="1"/>
          </p:cNvSpPr>
          <p:nvPr>
            <p:ph type="body" idx="1"/>
          </p:nvPr>
        </p:nvSpPr>
        <p:spPr>
          <a:xfrm>
            <a:off x="190499" y="2343149"/>
            <a:ext cx="23964901" cy="11315701"/>
          </a:xfrm>
          <a:prstGeom prst="rect">
            <a:avLst/>
          </a:prstGeom>
        </p:spPr>
        <p:txBody>
          <a:bodyPr/>
          <a:lstStyle/>
          <a:p>
            <a:pPr>
              <a:spcBef>
                <a:spcPts val="3600"/>
              </a:spcBef>
              <a:buBlip>
                <a:blip r:embed="rId3"/>
              </a:buBlip>
            </a:pPr>
            <a:r>
              <a:t>Comparing algorithms should be independent of</a:t>
            </a:r>
          </a:p>
          <a:p>
            <a:pPr marL="1465384" lvl="2" indent="-703384">
              <a:spcBef>
                <a:spcPts val="3600"/>
              </a:spcBef>
              <a:buBlip>
                <a:blip r:embed="rId3"/>
              </a:buBlip>
              <a:defRPr sz="4800" b="1" i="1"/>
            </a:pPr>
            <a:r>
              <a:t>Specific Implementations</a:t>
            </a:r>
          </a:p>
          <a:p>
            <a:pPr marL="2842846" lvl="6" indent="-556846">
              <a:spcBef>
                <a:spcPts val="3600"/>
              </a:spcBef>
              <a:buBlip>
                <a:blip r:embed="rId3"/>
              </a:buBlip>
              <a:defRPr sz="4800" b="0"/>
            </a:pPr>
            <a:r>
              <a:t>how are the algorithms coded</a:t>
            </a:r>
          </a:p>
          <a:p>
            <a:pPr marL="1465384" lvl="2" indent="-703384">
              <a:spcBef>
                <a:spcPts val="3600"/>
              </a:spcBef>
              <a:buBlip>
                <a:blip r:embed="rId3"/>
              </a:buBlip>
              <a:defRPr sz="4800" b="1" i="1"/>
            </a:pPr>
            <a:r>
              <a:t>Computer</a:t>
            </a:r>
          </a:p>
          <a:p>
            <a:pPr marL="2842846" lvl="6" indent="-556846">
              <a:spcBef>
                <a:spcPts val="3600"/>
              </a:spcBef>
              <a:buBlip>
                <a:blip r:embed="rId3"/>
              </a:buBlip>
              <a:defRPr sz="4800" b="0"/>
            </a:pPr>
            <a:r>
              <a:t>what computer is used</a:t>
            </a:r>
          </a:p>
          <a:p>
            <a:pPr marL="1465384" lvl="2" indent="-703384">
              <a:spcBef>
                <a:spcPts val="3600"/>
              </a:spcBef>
              <a:buBlip>
                <a:blip r:embed="rId3"/>
              </a:buBlip>
              <a:defRPr sz="4800" b="1" i="1"/>
            </a:pPr>
            <a:r>
              <a:t>Data</a:t>
            </a:r>
          </a:p>
          <a:p>
            <a:pPr marL="2842846" lvl="6" indent="-556846">
              <a:spcBef>
                <a:spcPts val="3600"/>
              </a:spcBef>
              <a:buBlip>
                <a:blip r:embed="rId3"/>
              </a:buBlip>
              <a:defRPr sz="4800" b="0"/>
            </a:pPr>
            <a:r>
              <a:t>the data the program uses</a:t>
            </a:r>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50"/>
                                        </p:tgtEl>
                                        <p:attrNameLst>
                                          <p:attrName>style.visibility</p:attrName>
                                        </p:attrNameLst>
                                      </p:cBhvr>
                                      <p:to>
                                        <p:strVal val="visible"/>
                                      </p:to>
                                    </p:set>
                                    <p:anim calcmode="lin" valueType="num">
                                      <p:cBhvr>
                                        <p:cTn id="7" dur="1000" fill="hold"/>
                                        <p:tgtEl>
                                          <p:spTgt spid="150"/>
                                        </p:tgtEl>
                                        <p:attrNameLst>
                                          <p:attrName>ppt_w</p:attrName>
                                        </p:attrNameLst>
                                      </p:cBhvr>
                                      <p:tavLst>
                                        <p:tav tm="0">
                                          <p:val>
                                            <p:strVal val="4*#ppt_w"/>
                                          </p:val>
                                        </p:tav>
                                        <p:tav tm="100000">
                                          <p:val>
                                            <p:strVal val="#ppt_w"/>
                                          </p:val>
                                        </p:tav>
                                      </p:tavLst>
                                    </p:anim>
                                    <p:anim calcmode="lin" valueType="num">
                                      <p:cBhvr>
                                        <p:cTn id="8" dur="1000" fill="hold"/>
                                        <p:tgtEl>
                                          <p:spTgt spid="150"/>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51">
                                            <p:bg/>
                                          </p:spTgt>
                                        </p:tgtEl>
                                        <p:attrNameLst>
                                          <p:attrName>style.visibility</p:attrName>
                                        </p:attrNameLst>
                                      </p:cBhvr>
                                      <p:to>
                                        <p:strVal val="visible"/>
                                      </p:to>
                                    </p:set>
                                    <p:animEffect transition="in" filter="fade">
                                      <p:cBhvr>
                                        <p:cTn id="12" dur="500"/>
                                        <p:tgtEl>
                                          <p:spTgt spid="151">
                                            <p:bg/>
                                          </p:spTgt>
                                        </p:tgtEl>
                                      </p:cBhvr>
                                    </p:animEffect>
                                  </p:childTnLst>
                                </p:cTn>
                              </p:par>
                              <p:par>
                                <p:cTn id="13" presetID="10" presetClass="entr" presetSubtype="0" fill="hold" grpId="0" nodeType="withEffect">
                                  <p:stCondLst>
                                    <p:cond delay="0"/>
                                  </p:stCondLst>
                                  <p:iterate>
                                    <p:tmAbs val="0"/>
                                  </p:iterate>
                                  <p:childTnLst>
                                    <p:set>
                                      <p:cBhvr>
                                        <p:cTn id="14" fill="hold"/>
                                        <p:tgtEl>
                                          <p:spTgt spid="151">
                                            <p:txEl>
                                              <p:pRg st="0" end="0"/>
                                            </p:txEl>
                                          </p:spTgt>
                                        </p:tgtEl>
                                        <p:attrNameLst>
                                          <p:attrName>style.visibility</p:attrName>
                                        </p:attrNameLst>
                                      </p:cBhvr>
                                      <p:to>
                                        <p:strVal val="visible"/>
                                      </p:to>
                                    </p:set>
                                    <p:animEffect transition="in" filter="fade">
                                      <p:cBhvr>
                                        <p:cTn id="15" dur="500"/>
                                        <p:tgtEl>
                                          <p:spTgt spid="151">
                                            <p:txEl>
                                              <p:pRg st="0" end="0"/>
                                            </p:txEl>
                                          </p:spTgt>
                                        </p:tgtEl>
                                      </p:cBhvr>
                                    </p:animEffect>
                                  </p:childTnLst>
                                </p:cTn>
                              </p:par>
                            </p:childTnLst>
                          </p:cTn>
                        </p:par>
                        <p:par>
                          <p:cTn id="16" fill="hold">
                            <p:stCondLst>
                              <p:cond delay="1500"/>
                            </p:stCondLst>
                            <p:childTnLst>
                              <p:par>
                                <p:cTn id="17" presetID="10" presetClass="entr" fill="hold" grpId="0" nodeType="afterEffect">
                                  <p:stCondLst>
                                    <p:cond delay="0"/>
                                  </p:stCondLst>
                                  <p:iterate>
                                    <p:tmAbs val="0"/>
                                  </p:iterate>
                                  <p:childTnLst>
                                    <p:set>
                                      <p:cBhvr>
                                        <p:cTn id="18" fill="hold"/>
                                        <p:tgtEl>
                                          <p:spTgt spid="151">
                                            <p:txEl>
                                              <p:pRg st="1" end="1"/>
                                            </p:txEl>
                                          </p:spTgt>
                                        </p:tgtEl>
                                        <p:attrNameLst>
                                          <p:attrName>style.visibility</p:attrName>
                                        </p:attrNameLst>
                                      </p:cBhvr>
                                      <p:to>
                                        <p:strVal val="visible"/>
                                      </p:to>
                                    </p:set>
                                    <p:animEffect transition="in" filter="fade">
                                      <p:cBhvr>
                                        <p:cTn id="19" dur="500"/>
                                        <p:tgtEl>
                                          <p:spTgt spid="151">
                                            <p:txEl>
                                              <p:pRg st="1" end="1"/>
                                            </p:txEl>
                                          </p:spTgt>
                                        </p:tgtEl>
                                      </p:cBhvr>
                                    </p:animEffect>
                                  </p:childTnLst>
                                </p:cTn>
                              </p:par>
                            </p:childTnLst>
                          </p:cTn>
                        </p:par>
                        <p:par>
                          <p:cTn id="20" fill="hold">
                            <p:stCondLst>
                              <p:cond delay="2000"/>
                            </p:stCondLst>
                            <p:childTnLst>
                              <p:par>
                                <p:cTn id="21" presetID="10" presetClass="entr" fill="hold" grpId="0" nodeType="afterEffect">
                                  <p:stCondLst>
                                    <p:cond delay="0"/>
                                  </p:stCondLst>
                                  <p:iterate>
                                    <p:tmAbs val="0"/>
                                  </p:iterate>
                                  <p:childTnLst>
                                    <p:set>
                                      <p:cBhvr>
                                        <p:cTn id="22" fill="hold"/>
                                        <p:tgtEl>
                                          <p:spTgt spid="151">
                                            <p:txEl>
                                              <p:pRg st="2" end="2"/>
                                            </p:txEl>
                                          </p:spTgt>
                                        </p:tgtEl>
                                        <p:attrNameLst>
                                          <p:attrName>style.visibility</p:attrName>
                                        </p:attrNameLst>
                                      </p:cBhvr>
                                      <p:to>
                                        <p:strVal val="visible"/>
                                      </p:to>
                                    </p:set>
                                    <p:animEffect transition="in" filter="fade">
                                      <p:cBhvr>
                                        <p:cTn id="23" dur="500"/>
                                        <p:tgtEl>
                                          <p:spTgt spid="151">
                                            <p:txEl>
                                              <p:pRg st="2" end="2"/>
                                            </p:txEl>
                                          </p:spTgt>
                                        </p:tgtEl>
                                      </p:cBhvr>
                                    </p:animEffect>
                                  </p:childTnLst>
                                </p:cTn>
                              </p:par>
                            </p:childTnLst>
                          </p:cTn>
                        </p:par>
                        <p:par>
                          <p:cTn id="24" fill="hold">
                            <p:stCondLst>
                              <p:cond delay="2500"/>
                            </p:stCondLst>
                            <p:childTnLst>
                              <p:par>
                                <p:cTn id="25" presetID="10" presetClass="entr" fill="hold" grpId="0" nodeType="afterEffect">
                                  <p:stCondLst>
                                    <p:cond delay="0"/>
                                  </p:stCondLst>
                                  <p:iterate>
                                    <p:tmAbs val="0"/>
                                  </p:iterate>
                                  <p:childTnLst>
                                    <p:set>
                                      <p:cBhvr>
                                        <p:cTn id="26" fill="hold"/>
                                        <p:tgtEl>
                                          <p:spTgt spid="151">
                                            <p:txEl>
                                              <p:pRg st="3" end="3"/>
                                            </p:txEl>
                                          </p:spTgt>
                                        </p:tgtEl>
                                        <p:attrNameLst>
                                          <p:attrName>style.visibility</p:attrName>
                                        </p:attrNameLst>
                                      </p:cBhvr>
                                      <p:to>
                                        <p:strVal val="visible"/>
                                      </p:to>
                                    </p:set>
                                    <p:animEffect transition="in" filter="fade">
                                      <p:cBhvr>
                                        <p:cTn id="27" dur="500"/>
                                        <p:tgtEl>
                                          <p:spTgt spid="1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0" nodeType="clickEffect">
                                  <p:stCondLst>
                                    <p:cond delay="0"/>
                                  </p:stCondLst>
                                  <p:iterate>
                                    <p:tmAbs val="0"/>
                                  </p:iterate>
                                  <p:childTnLst>
                                    <p:set>
                                      <p:cBhvr>
                                        <p:cTn id="31" fill="hold"/>
                                        <p:tgtEl>
                                          <p:spTgt spid="151">
                                            <p:txEl>
                                              <p:pRg st="4" end="4"/>
                                            </p:txEl>
                                          </p:spTgt>
                                        </p:tgtEl>
                                        <p:attrNameLst>
                                          <p:attrName>style.visibility</p:attrName>
                                        </p:attrNameLst>
                                      </p:cBhvr>
                                      <p:to>
                                        <p:strVal val="visible"/>
                                      </p:to>
                                    </p:set>
                                    <p:animEffect transition="in" filter="fade">
                                      <p:cBhvr>
                                        <p:cTn id="32" dur="500"/>
                                        <p:tgtEl>
                                          <p:spTgt spid="151">
                                            <p:txEl>
                                              <p:pRg st="4" end="4"/>
                                            </p:txEl>
                                          </p:spTgt>
                                        </p:tgtEl>
                                      </p:cBhvr>
                                    </p:animEffect>
                                  </p:childTnLst>
                                </p:cTn>
                              </p:par>
                            </p:childTnLst>
                          </p:cTn>
                        </p:par>
                        <p:par>
                          <p:cTn id="33" fill="hold">
                            <p:stCondLst>
                              <p:cond delay="500"/>
                            </p:stCondLst>
                            <p:childTnLst>
                              <p:par>
                                <p:cTn id="34" presetID="10" presetClass="entr" fill="hold" grpId="0" nodeType="afterEffect">
                                  <p:stCondLst>
                                    <p:cond delay="0"/>
                                  </p:stCondLst>
                                  <p:iterate>
                                    <p:tmAbs val="0"/>
                                  </p:iterate>
                                  <p:childTnLst>
                                    <p:set>
                                      <p:cBhvr>
                                        <p:cTn id="35" fill="hold"/>
                                        <p:tgtEl>
                                          <p:spTgt spid="151">
                                            <p:txEl>
                                              <p:pRg st="5" end="5"/>
                                            </p:txEl>
                                          </p:spTgt>
                                        </p:tgtEl>
                                        <p:attrNameLst>
                                          <p:attrName>style.visibility</p:attrName>
                                        </p:attrNameLst>
                                      </p:cBhvr>
                                      <p:to>
                                        <p:strVal val="visible"/>
                                      </p:to>
                                    </p:set>
                                    <p:animEffect transition="in" filter="fade">
                                      <p:cBhvr>
                                        <p:cTn id="36" dur="500"/>
                                        <p:tgtEl>
                                          <p:spTgt spid="151">
                                            <p:txEl>
                                              <p:pRg st="5" end="5"/>
                                            </p:txEl>
                                          </p:spTgt>
                                        </p:tgtEl>
                                      </p:cBhvr>
                                    </p:animEffect>
                                  </p:childTnLst>
                                </p:cTn>
                              </p:par>
                            </p:childTnLst>
                          </p:cTn>
                        </p:par>
                        <p:par>
                          <p:cTn id="37" fill="hold">
                            <p:stCondLst>
                              <p:cond delay="1000"/>
                            </p:stCondLst>
                            <p:childTnLst>
                              <p:par>
                                <p:cTn id="38" presetID="10" presetClass="entr" fill="hold" grpId="0" nodeType="afterEffect">
                                  <p:stCondLst>
                                    <p:cond delay="0"/>
                                  </p:stCondLst>
                                  <p:iterate>
                                    <p:tmAbs val="0"/>
                                  </p:iterate>
                                  <p:childTnLst>
                                    <p:set>
                                      <p:cBhvr>
                                        <p:cTn id="39" fill="hold"/>
                                        <p:tgtEl>
                                          <p:spTgt spid="151">
                                            <p:txEl>
                                              <p:pRg st="6" end="6"/>
                                            </p:txEl>
                                          </p:spTgt>
                                        </p:tgtEl>
                                        <p:attrNameLst>
                                          <p:attrName>style.visibility</p:attrName>
                                        </p:attrNameLst>
                                      </p:cBhvr>
                                      <p:to>
                                        <p:strVal val="visible"/>
                                      </p:to>
                                    </p:set>
                                    <p:animEffect transition="in" filter="fade">
                                      <p:cBhvr>
                                        <p:cTn id="40" dur="500"/>
                                        <p:tgtEl>
                                          <p:spTgt spid="1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advAuto="0"/>
      <p:bldP spid="151" grpId="0"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owth-Rate Functions"/>
          <p:cNvSpPr txBox="1">
            <a:spLocks noGrp="1"/>
          </p:cNvSpPr>
          <p:nvPr>
            <p:ph type="ctrTitle"/>
          </p:nvPr>
        </p:nvSpPr>
        <p:spPr>
          <a:xfrm>
            <a:off x="1794817" y="4186237"/>
            <a:ext cx="20794366" cy="5343526"/>
          </a:xfrm>
          <a:prstGeom prst="rect">
            <a:avLst/>
          </a:prstGeom>
        </p:spPr>
        <p:txBody>
          <a:bodyPr anchor="ctr">
            <a:normAutofit/>
          </a:bodyPr>
          <a:lstStyle/>
          <a:p>
            <a:r>
              <a:t>Growth-Rate Functions</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55"/>
                                        </p:tgtEl>
                                        <p:attrNameLst>
                                          <p:attrName>style.visibility</p:attrName>
                                        </p:attrNameLst>
                                      </p:cBhvr>
                                      <p:to>
                                        <p:strVal val="visible"/>
                                      </p:to>
                                    </p:set>
                                    <p:animEffect transition="in" filter="wipe(left)">
                                      <p:cBhvr>
                                        <p:cTn id="7"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Growth-Rate Functions"/>
          <p:cNvSpPr txBox="1">
            <a:spLocks noGrp="1"/>
          </p:cNvSpPr>
          <p:nvPr>
            <p:ph type="title"/>
          </p:nvPr>
        </p:nvSpPr>
        <p:spPr>
          <a:prstGeom prst="rect">
            <a:avLst/>
          </a:prstGeom>
        </p:spPr>
        <p:txBody>
          <a:bodyPr/>
          <a:lstStyle/>
          <a:p>
            <a:r>
              <a:t>Growth-Rate Functions</a:t>
            </a:r>
          </a:p>
        </p:txBody>
      </p:sp>
      <p:sp>
        <p:nvSpPr>
          <p:cNvPr id="158" name="Find the sum of the first n positive integers:…"/>
          <p:cNvSpPr txBox="1">
            <a:spLocks noGrp="1"/>
          </p:cNvSpPr>
          <p:nvPr>
            <p:ph type="body" sz="quarter" idx="1"/>
          </p:nvPr>
        </p:nvSpPr>
        <p:spPr>
          <a:xfrm>
            <a:off x="190500" y="2343150"/>
            <a:ext cx="13594512" cy="2866374"/>
          </a:xfrm>
          <a:prstGeom prst="rect">
            <a:avLst/>
          </a:prstGeom>
        </p:spPr>
        <p:txBody>
          <a:bodyPr/>
          <a:lstStyle/>
          <a:p>
            <a:pPr>
              <a:spcBef>
                <a:spcPts val="1500"/>
              </a:spcBef>
              <a:buBlip>
                <a:blip r:embed="rId3"/>
              </a:buBlip>
            </a:pPr>
            <a:r>
              <a:rPr dirty="0"/>
              <a:t>Find the sum of the first </a:t>
            </a:r>
            <a:r>
              <a:rPr dirty="0">
                <a:solidFill>
                  <a:srgbClr val="0433FF"/>
                </a:solidFill>
                <a:latin typeface="Courier New"/>
                <a:ea typeface="Courier New"/>
                <a:cs typeface="Courier New"/>
                <a:sym typeface="Courier New"/>
              </a:rPr>
              <a:t>n</a:t>
            </a:r>
            <a:r>
              <a:rPr dirty="0"/>
              <a:t> positive integers:</a:t>
            </a:r>
          </a:p>
          <a:p>
            <a:pPr>
              <a:spcBef>
                <a:spcPts val="1500"/>
              </a:spcBef>
              <a:buBlip>
                <a:blip r:embed="rId3"/>
              </a:buBlip>
            </a:pPr>
            <a:r>
              <a:rPr dirty="0"/>
              <a:t>Finding the growth-rate function</a:t>
            </a:r>
          </a:p>
          <a:p>
            <a:pPr lvl="1">
              <a:spcBef>
                <a:spcPts val="1500"/>
              </a:spcBef>
              <a:buBlip>
                <a:blip r:embed="rId3"/>
              </a:buBlip>
            </a:pPr>
            <a:r>
              <a:rPr dirty="0"/>
              <a:t>Count basic operations</a:t>
            </a:r>
          </a:p>
        </p:txBody>
      </p:sp>
      <p:pic>
        <p:nvPicPr>
          <p:cNvPr id="159" name="1 + 2 + 3 + … + n-1 + n… 1 + 2 + 3 + … + n-1 + nfor some integer n &gt; 0" descr="1 + 2 + 3 + … + n-1 + n… 1 + 2 + 3 + … + n-1 + nfor some integer n &gt; 0"/>
          <p:cNvPicPr>
            <a:picLocks/>
          </p:cNvPicPr>
          <p:nvPr/>
        </p:nvPicPr>
        <p:blipFill>
          <a:blip r:embed="rId4"/>
          <a:stretch>
            <a:fillRect/>
          </a:stretch>
        </p:blipFill>
        <p:spPr>
          <a:xfrm>
            <a:off x="14052550" y="2539007"/>
            <a:ext cx="9531350" cy="1968501"/>
          </a:xfrm>
          <a:prstGeom prst="rect">
            <a:avLst/>
          </a:prstGeom>
          <a:effectLst>
            <a:outerShdw blurRad="381000" dir="2700000" rotWithShape="0">
              <a:srgbClr val="000000"/>
            </a:outerShdw>
          </a:effectLst>
        </p:spPr>
      </p:pic>
      <p:graphicFrame>
        <p:nvGraphicFramePr>
          <p:cNvPr id="160" name="Table 1"/>
          <p:cNvGraphicFramePr/>
          <p:nvPr>
            <p:extLst>
              <p:ext uri="{D42A27DB-BD31-4B8C-83A1-F6EECF244321}">
                <p14:modId xmlns:p14="http://schemas.microsoft.com/office/powerpoint/2010/main" val="3064871070"/>
              </p:ext>
            </p:extLst>
          </p:nvPr>
        </p:nvGraphicFramePr>
        <p:xfrm>
          <a:off x="754508" y="9196489"/>
          <a:ext cx="22589700" cy="3515029"/>
        </p:xfrm>
        <a:graphic>
          <a:graphicData uri="http://schemas.openxmlformats.org/drawingml/2006/table">
            <a:tbl>
              <a:tblPr>
                <a:tableStyleId>{4C3C2611-4C71-4FC5-86AE-919BDF0F9419}</a:tableStyleId>
              </a:tblPr>
              <a:tblGrid>
                <a:gridCol w="5310323">
                  <a:extLst>
                    <a:ext uri="{9D8B030D-6E8A-4147-A177-3AD203B41FA5}">
                      <a16:colId xmlns:a16="http://schemas.microsoft.com/office/drawing/2014/main" val="20000"/>
                    </a:ext>
                  </a:extLst>
                </a:gridCol>
                <a:gridCol w="5466941">
                  <a:extLst>
                    <a:ext uri="{9D8B030D-6E8A-4147-A177-3AD203B41FA5}">
                      <a16:colId xmlns:a16="http://schemas.microsoft.com/office/drawing/2014/main" val="20001"/>
                    </a:ext>
                  </a:extLst>
                </a:gridCol>
                <a:gridCol w="6064227">
                  <a:extLst>
                    <a:ext uri="{9D8B030D-6E8A-4147-A177-3AD203B41FA5}">
                      <a16:colId xmlns:a16="http://schemas.microsoft.com/office/drawing/2014/main" val="20002"/>
                    </a:ext>
                  </a:extLst>
                </a:gridCol>
                <a:gridCol w="5748209">
                  <a:extLst>
                    <a:ext uri="{9D8B030D-6E8A-4147-A177-3AD203B41FA5}">
                      <a16:colId xmlns:a16="http://schemas.microsoft.com/office/drawing/2014/main" val="20003"/>
                    </a:ext>
                  </a:extLst>
                </a:gridCol>
              </a:tblGrid>
              <a:tr h="889943">
                <a:tc>
                  <a:txBody>
                    <a:bodyPr/>
                    <a:lstStyle/>
                    <a:p>
                      <a:pPr algn="l" defTabSz="685800">
                        <a:lnSpc>
                          <a:spcPts val="4500"/>
                        </a:lnSpc>
                        <a:tabLst>
                          <a:tab pos="1257300" algn="l"/>
                        </a:tabLst>
                        <a:defRPr sz="1800"/>
                      </a:pPr>
                      <a:r>
                        <a: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 Additions</a:t>
                      </a:r>
                    </a:p>
                  </a:txBody>
                  <a:tcPr marL="76200" marR="76200" marT="76200" marB="76200" anchor="ctr" horzOverflow="overflow">
                    <a:lnL w="76200">
                      <a:solidFill>
                        <a:srgbClr val="FFFFFF"/>
                      </a:solidFill>
                      <a:miter lim="400000"/>
                    </a:lnL>
                    <a:lnR w="63500">
                      <a:solidFill>
                        <a:srgbClr val="FFFFFF"/>
                      </a:solidFill>
                      <a:miter lim="400000"/>
                    </a:lnR>
                    <a:lnT w="762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685800">
                        <a:lnSpc>
                          <a:spcPts val="4500"/>
                        </a:lnSpc>
                        <a:tabLst>
                          <a:tab pos="1257300" algn="l"/>
                        </a:tabLst>
                        <a:defRPr sz="1800"/>
                      </a:pPr>
                      <a:r>
                        <a: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n</a:t>
                      </a:r>
                    </a:p>
                  </a:txBody>
                  <a:tcPr marL="38100" marR="38100" marT="38100" marB="38100" anchor="ctr" horzOverflow="overflow">
                    <a:lnL w="63500">
                      <a:solidFill>
                        <a:srgbClr val="FFFFFF"/>
                      </a:solidFill>
                      <a:miter lim="400000"/>
                    </a:lnL>
                    <a:lnR w="63500">
                      <a:solidFill>
                        <a:srgbClr val="FFFFFF"/>
                      </a:solidFill>
                      <a:miter lim="400000"/>
                    </a:lnR>
                    <a:lnT w="762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685800">
                        <a:lnSpc>
                          <a:spcPts val="4500"/>
                        </a:lnSpc>
                        <a:tabLst>
                          <a:tab pos="1257300" algn="l"/>
                        </a:tabLst>
                        <a:defRPr sz="1800"/>
                      </a:pPr>
                      <a:r>
                        <a: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n (n + 1) / 2</a:t>
                      </a:r>
                    </a:p>
                  </a:txBody>
                  <a:tcPr marL="38100" marR="38100" marT="38100" marB="38100" anchor="ctr" horzOverflow="overflow">
                    <a:lnL w="63500">
                      <a:solidFill>
                        <a:srgbClr val="FFFFFF"/>
                      </a:solidFill>
                      <a:miter lim="400000"/>
                    </a:lnL>
                    <a:lnR w="63500">
                      <a:solidFill>
                        <a:srgbClr val="FFFFFF"/>
                      </a:solidFill>
                      <a:miter lim="400000"/>
                    </a:lnR>
                    <a:lnT w="762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685800">
                        <a:lnSpc>
                          <a:spcPts val="4500"/>
                        </a:lnSpc>
                        <a:tabLst>
                          <a:tab pos="1257300" algn="l"/>
                        </a:tabLst>
                        <a:defRPr sz="1800"/>
                      </a:pPr>
                      <a:r>
                        <a: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1</a:t>
                      </a:r>
                    </a:p>
                  </a:txBody>
                  <a:tcPr marL="38100" marR="38100" marT="38100" marB="38100" anchor="ctr" horzOverflow="overflow">
                    <a:lnL w="63500">
                      <a:solidFill>
                        <a:srgbClr val="FFFFFF"/>
                      </a:solidFill>
                      <a:miter lim="400000"/>
                    </a:lnL>
                    <a:lnR w="76200">
                      <a:solidFill>
                        <a:srgbClr val="FFFFFF"/>
                      </a:solidFill>
                      <a:miter lim="400000"/>
                    </a:lnR>
                    <a:lnT w="76200">
                      <a:solidFill>
                        <a:srgbClr val="FFFFFF"/>
                      </a:solidFill>
                      <a:miter lim="400000"/>
                    </a:lnT>
                    <a:lnB w="38100">
                      <a:solidFill>
                        <a:srgbClr val="FFFFFF"/>
                      </a:solidFill>
                      <a:miter lim="400000"/>
                    </a:lnB>
                    <a:blipFill rotWithShape="1">
                      <a:blip r:embed="rId6"/>
                      <a:srcRect/>
                      <a:tile tx="0" ty="0" sx="100000" sy="100000" flip="none" algn="tl"/>
                    </a:blipFill>
                  </a:tcPr>
                </a:tc>
                <a:extLst>
                  <a:ext uri="{0D108BD9-81ED-4DB2-BD59-A6C34878D82A}">
                    <a16:rowId xmlns:a16="http://schemas.microsoft.com/office/drawing/2014/main" val="10000"/>
                  </a:ext>
                </a:extLst>
              </a:tr>
              <a:tr h="867508">
                <a:tc>
                  <a:txBody>
                    <a:bodyPr/>
                    <a:lstStyle/>
                    <a:p>
                      <a:pPr algn="l" defTabSz="685800">
                        <a:lnSpc>
                          <a:spcPts val="4500"/>
                        </a:lnSpc>
                        <a:tabLst>
                          <a:tab pos="1257300" algn="l"/>
                        </a:tabLst>
                        <a:defRPr sz="1800"/>
                      </a:pPr>
                      <a:r>
                        <a: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 Multiplications</a:t>
                      </a:r>
                    </a:p>
                  </a:txBody>
                  <a:tcPr marL="76200" marR="76200" marT="76200" marB="76200" anchor="ctr" horzOverflow="overflow">
                    <a:lnL w="76200">
                      <a:solidFill>
                        <a:srgbClr val="FFFFFF"/>
                      </a:solidFill>
                      <a:miter lim="400000"/>
                    </a:lnL>
                    <a:lnR w="63500">
                      <a:solidFill>
                        <a:srgbClr val="FFFFFF"/>
                      </a:solidFill>
                      <a:miter lim="400000"/>
                    </a:lnR>
                    <a:lnT w="38100">
                      <a:solidFill>
                        <a:srgbClr val="FFFFFF"/>
                      </a:solidFill>
                      <a:miter lim="400000"/>
                    </a:lnT>
                    <a:lnB w="38100">
                      <a:solidFill>
                        <a:srgbClr val="FFFFFF"/>
                      </a:solidFill>
                      <a:miter lim="400000"/>
                    </a:lnB>
                    <a:blipFill rotWithShape="1">
                      <a:blip r:embed="rId5"/>
                      <a:srcRect/>
                      <a:tile tx="0" ty="0" sx="100000" sy="100000" flip="none" algn="tl"/>
                    </a:blipFill>
                  </a:tcPr>
                </a:tc>
                <a:tc>
                  <a:txBody>
                    <a:bodyPr/>
                    <a:lstStyle/>
                    <a:p>
                      <a:pPr defTabSz="685800">
                        <a:lnSpc>
                          <a:spcPts val="4500"/>
                        </a:lnSpc>
                        <a:tabLst>
                          <a:tab pos="1257300" algn="l"/>
                        </a:tabLst>
                        <a:def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endParaRPr/>
                    </a:p>
                  </a:txBody>
                  <a:tcPr marL="38100" marR="38100" marT="38100" marB="38100" anchor="ctr" horzOverflow="overflow">
                    <a:lnL w="63500">
                      <a:solidFill>
                        <a:srgbClr val="FFFFFF"/>
                      </a:solidFill>
                      <a:miter lim="400000"/>
                    </a:lnL>
                    <a:lnR w="635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685800">
                        <a:lnSpc>
                          <a:spcPts val="4500"/>
                        </a:lnSpc>
                        <a:tabLst>
                          <a:tab pos="1257300" algn="l"/>
                        </a:tabLst>
                        <a:def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endParaRPr/>
                    </a:p>
                  </a:txBody>
                  <a:tcPr marL="38100" marR="38100" marT="38100" marB="38100" anchor="ctr" horzOverflow="overflow">
                    <a:lnL w="63500">
                      <a:solidFill>
                        <a:srgbClr val="FFFFFF"/>
                      </a:solidFill>
                      <a:miter lim="400000"/>
                    </a:lnL>
                    <a:lnR w="635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tc>
                  <a:txBody>
                    <a:bodyPr/>
                    <a:lstStyle/>
                    <a:p>
                      <a:pPr defTabSz="685800">
                        <a:lnSpc>
                          <a:spcPts val="4500"/>
                        </a:lnSpc>
                        <a:tabLst>
                          <a:tab pos="1257300" algn="l"/>
                        </a:tabLst>
                        <a:defRPr sz="1800"/>
                      </a:pPr>
                      <a:r>
                        <a: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1</a:t>
                      </a:r>
                    </a:p>
                  </a:txBody>
                  <a:tcPr marL="38100" marR="38100" marT="38100" marB="38100" anchor="ctr" horzOverflow="overflow">
                    <a:lnL w="63500">
                      <a:solidFill>
                        <a:srgbClr val="FFFFFF"/>
                      </a:solidFill>
                      <a:miter lim="400000"/>
                    </a:lnL>
                    <a:lnR w="76200">
                      <a:solidFill>
                        <a:srgbClr val="FFFFFF"/>
                      </a:solidFill>
                      <a:miter lim="400000"/>
                    </a:lnR>
                    <a:lnT w="38100">
                      <a:solidFill>
                        <a:srgbClr val="FFFFFF"/>
                      </a:solidFill>
                      <a:miter lim="400000"/>
                    </a:lnT>
                    <a:lnB w="38100">
                      <a:solidFill>
                        <a:srgbClr val="FFFFFF"/>
                      </a:solidFill>
                      <a:miter lim="400000"/>
                    </a:lnB>
                    <a:blipFill rotWithShape="1">
                      <a:blip r:embed="rId6"/>
                      <a:srcRect/>
                      <a:tile tx="0" ty="0" sx="100000" sy="100000" flip="none" algn="tl"/>
                    </a:blipFill>
                  </a:tcPr>
                </a:tc>
                <a:extLst>
                  <a:ext uri="{0D108BD9-81ED-4DB2-BD59-A6C34878D82A}">
                    <a16:rowId xmlns:a16="http://schemas.microsoft.com/office/drawing/2014/main" val="10001"/>
                  </a:ext>
                </a:extLst>
              </a:tr>
              <a:tr h="867508">
                <a:tc>
                  <a:txBody>
                    <a:bodyPr/>
                    <a:lstStyle/>
                    <a:p>
                      <a:pPr algn="l" defTabSz="685800">
                        <a:lnSpc>
                          <a:spcPts val="4500"/>
                        </a:lnSpc>
                        <a:tabLst>
                          <a:tab pos="1257300" algn="l"/>
                        </a:tabLst>
                        <a:defRPr sz="1800"/>
                      </a:pPr>
                      <a:r>
                        <a: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 Divisions</a:t>
                      </a:r>
                    </a:p>
                  </a:txBody>
                  <a:tcPr marL="76200" marR="76200" marT="76200" marB="76200" anchor="ctr" horzOverflow="overflow">
                    <a:lnL w="76200">
                      <a:solidFill>
                        <a:srgbClr val="FFFFFF"/>
                      </a:solidFill>
                      <a:miter lim="400000"/>
                    </a:lnL>
                    <a:lnR w="63500">
                      <a:solidFill>
                        <a:srgbClr val="FFFFFF"/>
                      </a:solidFill>
                      <a:miter lim="400000"/>
                    </a:lnR>
                    <a:lnT w="38100">
                      <a:solidFill>
                        <a:srgbClr val="FFFFFF"/>
                      </a:solidFill>
                      <a:miter lim="400000"/>
                    </a:lnT>
                    <a:lnB w="38100">
                      <a:solidFill>
                        <a:srgbClr val="FFFB00"/>
                      </a:solidFill>
                      <a:miter lim="400000"/>
                    </a:lnB>
                    <a:blipFill rotWithShape="1">
                      <a:blip r:embed="rId5"/>
                      <a:srcRect/>
                      <a:tile tx="0" ty="0" sx="100000" sy="100000" flip="none" algn="tl"/>
                    </a:blipFill>
                  </a:tcPr>
                </a:tc>
                <a:tc>
                  <a:txBody>
                    <a:bodyPr/>
                    <a:lstStyle/>
                    <a:p>
                      <a:pPr defTabSz="685800">
                        <a:lnSpc>
                          <a:spcPts val="4500"/>
                        </a:lnSpc>
                        <a:tabLst>
                          <a:tab pos="1257300" algn="l"/>
                        </a:tabLst>
                        <a:def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endParaRPr/>
                    </a:p>
                  </a:txBody>
                  <a:tcPr marL="38100" marR="38100" marT="38100" marB="38100" anchor="ctr" horzOverflow="overflow">
                    <a:lnL w="63500">
                      <a:solidFill>
                        <a:srgbClr val="FFFFFF"/>
                      </a:solidFill>
                      <a:miter lim="400000"/>
                    </a:lnL>
                    <a:lnR w="63500">
                      <a:solidFill>
                        <a:srgbClr val="FFFFFF"/>
                      </a:solidFill>
                      <a:miter lim="400000"/>
                    </a:lnR>
                    <a:lnT w="38100">
                      <a:solidFill>
                        <a:srgbClr val="FFFFFF"/>
                      </a:solidFill>
                      <a:miter lim="400000"/>
                    </a:lnT>
                    <a:lnB w="38100">
                      <a:solidFill>
                        <a:srgbClr val="FFFB00"/>
                      </a:solidFill>
                      <a:miter lim="400000"/>
                    </a:lnB>
                    <a:blipFill rotWithShape="1">
                      <a:blip r:embed="rId6"/>
                      <a:srcRect/>
                      <a:tile tx="0" ty="0" sx="100000" sy="100000" flip="none" algn="tl"/>
                    </a:blipFill>
                  </a:tcPr>
                </a:tc>
                <a:tc>
                  <a:txBody>
                    <a:bodyPr/>
                    <a:lstStyle/>
                    <a:p>
                      <a:pPr defTabSz="685800">
                        <a:lnSpc>
                          <a:spcPts val="4500"/>
                        </a:lnSpc>
                        <a:tabLst>
                          <a:tab pos="1257300" algn="l"/>
                        </a:tabLst>
                        <a:def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endParaRPr/>
                    </a:p>
                  </a:txBody>
                  <a:tcPr marL="38100" marR="38100" marT="38100" marB="38100" anchor="ctr" horzOverflow="overflow">
                    <a:lnL w="63500">
                      <a:solidFill>
                        <a:srgbClr val="FFFFFF"/>
                      </a:solidFill>
                      <a:miter lim="400000"/>
                    </a:lnL>
                    <a:lnR w="63500">
                      <a:solidFill>
                        <a:srgbClr val="FFFFFF"/>
                      </a:solidFill>
                      <a:miter lim="400000"/>
                    </a:lnR>
                    <a:lnT w="38100">
                      <a:solidFill>
                        <a:srgbClr val="FFFFFF"/>
                      </a:solidFill>
                      <a:miter lim="400000"/>
                    </a:lnT>
                    <a:lnB w="38100">
                      <a:solidFill>
                        <a:srgbClr val="FFFB00"/>
                      </a:solidFill>
                      <a:miter lim="400000"/>
                    </a:lnB>
                    <a:blipFill rotWithShape="1">
                      <a:blip r:embed="rId6"/>
                      <a:srcRect/>
                      <a:tile tx="0" ty="0" sx="100000" sy="100000" flip="none" algn="tl"/>
                    </a:blipFill>
                  </a:tcPr>
                </a:tc>
                <a:tc>
                  <a:txBody>
                    <a:bodyPr/>
                    <a:lstStyle/>
                    <a:p>
                      <a:pPr defTabSz="685800">
                        <a:lnSpc>
                          <a:spcPts val="4500"/>
                        </a:lnSpc>
                        <a:tabLst>
                          <a:tab pos="1257300" algn="l"/>
                        </a:tabLst>
                        <a:defRPr sz="1800"/>
                      </a:pPr>
                      <a:r>
                        <a: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1</a:t>
                      </a:r>
                    </a:p>
                  </a:txBody>
                  <a:tcPr marL="38100" marR="38100" marT="38100" marB="38100" anchor="ctr" horzOverflow="overflow">
                    <a:lnL w="63500">
                      <a:solidFill>
                        <a:srgbClr val="FFFFFF"/>
                      </a:solidFill>
                      <a:miter lim="400000"/>
                    </a:lnL>
                    <a:lnR w="76200">
                      <a:solidFill>
                        <a:srgbClr val="FFFFFF"/>
                      </a:solidFill>
                      <a:miter lim="400000"/>
                    </a:lnR>
                    <a:lnT w="38100">
                      <a:solidFill>
                        <a:srgbClr val="FFFFFF"/>
                      </a:solidFill>
                      <a:miter lim="400000"/>
                    </a:lnT>
                    <a:lnB w="38100">
                      <a:solidFill>
                        <a:srgbClr val="FFFB00"/>
                      </a:solidFill>
                      <a:miter lim="400000"/>
                    </a:lnB>
                    <a:blipFill rotWithShape="1">
                      <a:blip r:embed="rId6"/>
                      <a:srcRect/>
                      <a:tile tx="0" ty="0" sx="100000" sy="100000" flip="none" algn="tl"/>
                    </a:blipFill>
                  </a:tcPr>
                </a:tc>
                <a:extLst>
                  <a:ext uri="{0D108BD9-81ED-4DB2-BD59-A6C34878D82A}">
                    <a16:rowId xmlns:a16="http://schemas.microsoft.com/office/drawing/2014/main" val="10002"/>
                  </a:ext>
                </a:extLst>
              </a:tr>
              <a:tr h="890070">
                <a:tc>
                  <a:txBody>
                    <a:bodyPr/>
                    <a:lstStyle/>
                    <a:p>
                      <a:pPr algn="l" defTabSz="685800">
                        <a:lnSpc>
                          <a:spcPts val="4500"/>
                        </a:lnSpc>
                        <a:tabLst>
                          <a:tab pos="1257300" algn="l"/>
                        </a:tabLst>
                        <a:defRPr sz="1800"/>
                      </a:pPr>
                      <a:r>
                        <a:rPr sz="38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 Total Operations</a:t>
                      </a:r>
                    </a:p>
                  </a:txBody>
                  <a:tcPr marL="76200" marR="76200" marT="76200" marB="76200" anchor="ctr" horzOverflow="overflow">
                    <a:lnL w="76200">
                      <a:solidFill>
                        <a:srgbClr val="FFFFFF"/>
                      </a:solidFill>
                      <a:miter lim="400000"/>
                    </a:lnL>
                    <a:lnR w="63500">
                      <a:solidFill>
                        <a:srgbClr val="FFFFFF"/>
                      </a:solidFill>
                      <a:miter lim="400000"/>
                    </a:lnR>
                    <a:lnT w="38100">
                      <a:solidFill>
                        <a:srgbClr val="FFFB00"/>
                      </a:solidFill>
                      <a:miter lim="400000"/>
                    </a:lnT>
                    <a:lnB w="76200">
                      <a:solidFill>
                        <a:srgbClr val="FFFFFF"/>
                      </a:solidFill>
                      <a:miter lim="400000"/>
                    </a:lnB>
                    <a:blipFill rotWithShape="1">
                      <a:blip r:embed="rId5"/>
                      <a:srcRect/>
                      <a:tile tx="0" ty="0" sx="100000" sy="100000" flip="none" algn="tl"/>
                    </a:blipFill>
                  </a:tcPr>
                </a:tc>
                <a:tc>
                  <a:txBody>
                    <a:bodyPr/>
                    <a:lstStyle/>
                    <a:p>
                      <a:pPr defTabSz="685800">
                        <a:lnSpc>
                          <a:spcPts val="4500"/>
                        </a:lnSpc>
                        <a:tabLst>
                          <a:tab pos="1257300" algn="l"/>
                        </a:tabLst>
                        <a:defRPr sz="1800"/>
                      </a:pPr>
                      <a:r>
                        <a:rPr sz="38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n</a:t>
                      </a:r>
                    </a:p>
                  </a:txBody>
                  <a:tcPr marL="38100" marR="38100" marT="38100" marB="38100" anchor="ctr" horzOverflow="overflow">
                    <a:lnL w="63500">
                      <a:solidFill>
                        <a:srgbClr val="FFFFFF"/>
                      </a:solidFill>
                      <a:miter lim="400000"/>
                    </a:lnL>
                    <a:lnR w="63500">
                      <a:solidFill>
                        <a:srgbClr val="FFFFFF"/>
                      </a:solidFill>
                      <a:miter lim="400000"/>
                    </a:lnR>
                    <a:lnT w="38100">
                      <a:solidFill>
                        <a:srgbClr val="FFFB00"/>
                      </a:solidFill>
                      <a:miter lim="400000"/>
                    </a:lnT>
                    <a:lnB w="76200">
                      <a:solidFill>
                        <a:srgbClr val="FFFFFF"/>
                      </a:solidFill>
                      <a:miter lim="400000"/>
                    </a:lnB>
                    <a:blipFill rotWithShape="1">
                      <a:blip r:embed="rId6"/>
                      <a:srcRect/>
                      <a:tile tx="0" ty="0" sx="100000" sy="100000" flip="none" algn="tl"/>
                    </a:blipFill>
                  </a:tcPr>
                </a:tc>
                <a:tc>
                  <a:txBody>
                    <a:bodyPr/>
                    <a:lstStyle/>
                    <a:p>
                      <a:pPr defTabSz="685800">
                        <a:lnSpc>
                          <a:spcPts val="4500"/>
                        </a:lnSpc>
                        <a:tabLst>
                          <a:tab pos="1257300" algn="l"/>
                        </a:tabLst>
                        <a:defRPr sz="38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defRPr>
                      </a:pPr>
                      <a:r>
                        <a:t>(n</a:t>
                      </a:r>
                      <a:r>
                        <a:rPr baseline="31999"/>
                        <a:t>2</a:t>
                      </a:r>
                      <a:r>
                        <a:t> + n)/2</a:t>
                      </a:r>
                    </a:p>
                  </a:txBody>
                  <a:tcPr marL="38100" marR="38100" marT="38100" marB="38100" anchor="ctr" horzOverflow="overflow">
                    <a:lnL w="63500">
                      <a:solidFill>
                        <a:srgbClr val="FFFFFF"/>
                      </a:solidFill>
                      <a:miter lim="400000"/>
                    </a:lnL>
                    <a:lnR w="63500">
                      <a:solidFill>
                        <a:srgbClr val="FFFFFF"/>
                      </a:solidFill>
                      <a:miter lim="400000"/>
                    </a:lnR>
                    <a:lnT w="38100">
                      <a:solidFill>
                        <a:srgbClr val="FFFB00"/>
                      </a:solidFill>
                      <a:miter lim="400000"/>
                    </a:lnT>
                    <a:lnB w="76200">
                      <a:solidFill>
                        <a:srgbClr val="FFFFFF"/>
                      </a:solidFill>
                      <a:miter lim="400000"/>
                    </a:lnB>
                    <a:blipFill rotWithShape="1">
                      <a:blip r:embed="rId6"/>
                      <a:srcRect/>
                      <a:tile tx="0" ty="0" sx="100000" sy="100000" flip="none" algn="tl"/>
                    </a:blipFill>
                  </a:tcPr>
                </a:tc>
                <a:tc>
                  <a:txBody>
                    <a:bodyPr/>
                    <a:lstStyle/>
                    <a:p>
                      <a:pPr defTabSz="685800">
                        <a:lnSpc>
                          <a:spcPts val="4500"/>
                        </a:lnSpc>
                        <a:tabLst>
                          <a:tab pos="1257300" algn="l"/>
                        </a:tabLst>
                        <a:defRPr sz="1800"/>
                      </a:pPr>
                      <a:r>
                        <a:rPr sz="38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3</a:t>
                      </a:r>
                    </a:p>
                  </a:txBody>
                  <a:tcPr marL="38100" marR="38100" marT="38100" marB="38100" anchor="ctr" horzOverflow="overflow">
                    <a:lnL w="63500">
                      <a:solidFill>
                        <a:srgbClr val="FFFFFF"/>
                      </a:solidFill>
                      <a:miter lim="400000"/>
                    </a:lnL>
                    <a:lnR w="76200">
                      <a:solidFill>
                        <a:srgbClr val="FFFFFF"/>
                      </a:solidFill>
                      <a:miter lim="400000"/>
                    </a:lnR>
                    <a:lnT w="38100">
                      <a:solidFill>
                        <a:srgbClr val="FFFB00"/>
                      </a:solidFill>
                      <a:miter lim="400000"/>
                    </a:lnT>
                    <a:lnB w="76200">
                      <a:solidFill>
                        <a:srgbClr val="FFFFFF"/>
                      </a:solidFill>
                      <a:miter lim="400000"/>
                    </a:lnB>
                    <a:blipFill rotWithShape="1">
                      <a:blip r:embed="rId6"/>
                      <a:srcRect/>
                      <a:tile tx="0" ty="0" sx="100000" sy="100000" flip="none" algn="tl"/>
                    </a:blipFill>
                  </a:tcPr>
                </a:tc>
                <a:extLst>
                  <a:ext uri="{0D108BD9-81ED-4DB2-BD59-A6C34878D82A}">
                    <a16:rowId xmlns:a16="http://schemas.microsoft.com/office/drawing/2014/main" val="10003"/>
                  </a:ext>
                </a:extLst>
              </a:tr>
            </a:tbl>
          </a:graphicData>
        </a:graphic>
      </p:graphicFrame>
      <p:graphicFrame>
        <p:nvGraphicFramePr>
          <p:cNvPr id="161" name="Table 2"/>
          <p:cNvGraphicFramePr/>
          <p:nvPr>
            <p:extLst>
              <p:ext uri="{D42A27DB-BD31-4B8C-83A1-F6EECF244321}">
                <p14:modId xmlns:p14="http://schemas.microsoft.com/office/powerpoint/2010/main" val="768253164"/>
              </p:ext>
            </p:extLst>
          </p:nvPr>
        </p:nvGraphicFramePr>
        <p:xfrm>
          <a:off x="6038968" y="5247624"/>
          <a:ext cx="17267140" cy="3910764"/>
        </p:xfrm>
        <a:graphic>
          <a:graphicData uri="http://schemas.openxmlformats.org/drawingml/2006/table">
            <a:tbl>
              <a:tblPr>
                <a:tableStyleId>{4C3C2611-4C71-4FC5-86AE-919BDF0F9419}</a:tableStyleId>
              </a:tblPr>
              <a:tblGrid>
                <a:gridCol w="5492804">
                  <a:extLst>
                    <a:ext uri="{9D8B030D-6E8A-4147-A177-3AD203B41FA5}">
                      <a16:colId xmlns:a16="http://schemas.microsoft.com/office/drawing/2014/main" val="20000"/>
                    </a:ext>
                  </a:extLst>
                </a:gridCol>
                <a:gridCol w="6064227">
                  <a:extLst>
                    <a:ext uri="{9D8B030D-6E8A-4147-A177-3AD203B41FA5}">
                      <a16:colId xmlns:a16="http://schemas.microsoft.com/office/drawing/2014/main" val="20001"/>
                    </a:ext>
                  </a:extLst>
                </a:gridCol>
                <a:gridCol w="5710109">
                  <a:extLst>
                    <a:ext uri="{9D8B030D-6E8A-4147-A177-3AD203B41FA5}">
                      <a16:colId xmlns:a16="http://schemas.microsoft.com/office/drawing/2014/main" val="20002"/>
                    </a:ext>
                  </a:extLst>
                </a:gridCol>
              </a:tblGrid>
              <a:tr h="918803">
                <a:tc>
                  <a:txBody>
                    <a:bodyPr/>
                    <a:lstStyle/>
                    <a:p>
                      <a:pPr algn="l" defTabSz="685800">
                        <a:lnSpc>
                          <a:spcPts val="4500"/>
                        </a:lnSpc>
                        <a:tabLst>
                          <a:tab pos="1257300" algn="l"/>
                        </a:tabLst>
                        <a:defRPr sz="1800"/>
                      </a:pPr>
                      <a:r>
                        <a: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 Algorithm A</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4500"/>
                        </a:lnSpc>
                        <a:tabLst>
                          <a:tab pos="1257300" algn="l"/>
                        </a:tabLst>
                        <a:defRPr sz="1800"/>
                      </a:pPr>
                      <a:r>
                        <a: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 Algorithm B</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tc>
                  <a:txBody>
                    <a:bodyPr/>
                    <a:lstStyle/>
                    <a:p>
                      <a:pPr algn="l" defTabSz="685800">
                        <a:lnSpc>
                          <a:spcPts val="4500"/>
                        </a:lnSpc>
                        <a:tabLst>
                          <a:tab pos="1257300" algn="l"/>
                        </a:tabLst>
                        <a:defRPr sz="1800"/>
                      </a:pPr>
                      <a:r>
                        <a: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rPr>
                        <a:t> Algorithm C</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5"/>
                      <a:srcRect/>
                      <a:tile tx="0" ty="0" sx="100000" sy="100000" flip="none" algn="tl"/>
                    </a:blipFill>
                  </a:tcPr>
                </a:tc>
                <a:extLst>
                  <a:ext uri="{0D108BD9-81ED-4DB2-BD59-A6C34878D82A}">
                    <a16:rowId xmlns:a16="http://schemas.microsoft.com/office/drawing/2014/main" val="10000"/>
                  </a:ext>
                </a:extLst>
              </a:tr>
              <a:tr h="2991961">
                <a:tc>
                  <a:txBody>
                    <a:bodyPr/>
                    <a:lstStyle/>
                    <a:p>
                      <a:pPr algn="l" defTabSz="685800">
                        <a:lnSpc>
                          <a:spcPts val="4500"/>
                        </a:lnSpc>
                        <a:tabLst>
                          <a:tab pos="1257300" algn="l"/>
                        </a:tabLst>
                        <a:def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t> sum = 0</a:t>
                      </a:r>
                    </a:p>
                    <a:p>
                      <a:pPr algn="l" defTabSz="685800">
                        <a:lnSpc>
                          <a:spcPts val="4500"/>
                        </a:lnSpc>
                        <a:tabLst>
                          <a:tab pos="1257300" algn="l"/>
                        </a:tabLst>
                        <a:def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t> for i = 1 to n</a:t>
                      </a:r>
                    </a:p>
                    <a:p>
                      <a:pPr algn="l" defTabSz="685800">
                        <a:lnSpc>
                          <a:spcPts val="4500"/>
                        </a:lnSpc>
                        <a:tabLst>
                          <a:tab pos="1257300" algn="l"/>
                        </a:tabLst>
                        <a:defRPr sz="38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defRPr>
                      </a:pPr>
                      <a:r>
                        <a:t>    sum = sum + i</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6"/>
                      <a:srcRect/>
                      <a:tile tx="0" ty="0" sx="100000" sy="100000" flip="none" algn="tl"/>
                    </a:blipFill>
                  </a:tcPr>
                </a:tc>
                <a:tc>
                  <a:txBody>
                    <a:bodyPr/>
                    <a:lstStyle/>
                    <a:p>
                      <a:pPr algn="l" defTabSz="685800">
                        <a:lnSpc>
                          <a:spcPts val="4500"/>
                        </a:lnSpc>
                        <a:tabLst>
                          <a:tab pos="1257300" algn="l"/>
                        </a:tabLst>
                        <a:def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t> sum = 0</a:t>
                      </a:r>
                    </a:p>
                    <a:p>
                      <a:pPr algn="l" defTabSz="685800">
                        <a:lnSpc>
                          <a:spcPts val="4500"/>
                        </a:lnSpc>
                        <a:tabLst>
                          <a:tab pos="1257300" algn="l"/>
                        </a:tabLst>
                        <a:def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t> for i = 1 to n </a:t>
                      </a:r>
                    </a:p>
                    <a:p>
                      <a:pPr algn="l" defTabSz="685800">
                        <a:lnSpc>
                          <a:spcPts val="4500"/>
                        </a:lnSpc>
                        <a:tabLst>
                          <a:tab pos="1257300" algn="l"/>
                        </a:tabLst>
                        <a:defRPr sz="3800" b="1">
                          <a:solidFill>
                            <a:srgbClr val="FFFFFF"/>
                          </a:solidFill>
                          <a:effectLst>
                            <a:outerShdw blurRad="38100" dist="12700" dir="5400000" rotWithShape="0">
                              <a:srgbClr val="000000">
                                <a:alpha val="50000"/>
                              </a:srgbClr>
                            </a:outerShdw>
                          </a:effectLst>
                          <a:latin typeface="Courier New"/>
                          <a:ea typeface="Courier New"/>
                          <a:cs typeface="Courier New"/>
                          <a:sym typeface="Courier New"/>
                        </a:defRPr>
                      </a:pPr>
                      <a:r>
                        <a:t>   for j = 1 to i</a:t>
                      </a:r>
                    </a:p>
                    <a:p>
                      <a:pPr algn="l" defTabSz="685800">
                        <a:lnSpc>
                          <a:spcPts val="4500"/>
                        </a:lnSpc>
                        <a:tabLst>
                          <a:tab pos="1257300" algn="l"/>
                        </a:tabLst>
                        <a:defRPr sz="38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defRPr>
                      </a:pPr>
                      <a:r>
                        <a:t>      sum = sum + 1</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6"/>
                      <a:srcRect/>
                      <a:tile tx="0" ty="0" sx="100000" sy="100000" flip="none" algn="tl"/>
                    </a:blipFill>
                  </a:tcPr>
                </a:tc>
                <a:tc>
                  <a:txBody>
                    <a:bodyPr/>
                    <a:lstStyle/>
                    <a:p>
                      <a:pPr algn="l" defTabSz="685800">
                        <a:lnSpc>
                          <a:spcPts val="4500"/>
                        </a:lnSpc>
                        <a:tabLst>
                          <a:tab pos="1257300" algn="l"/>
                        </a:tabLst>
                        <a:defRPr sz="1800"/>
                      </a:pPr>
                      <a:r>
                        <a:rPr sz="3800" b="1">
                          <a:solidFill>
                            <a:srgbClr val="FFFB00"/>
                          </a:solidFill>
                          <a:effectLst>
                            <a:outerShdw blurRad="38100" dist="12700" dir="5400000" rotWithShape="0">
                              <a:srgbClr val="000000">
                                <a:alpha val="50000"/>
                              </a:srgbClr>
                            </a:outerShdw>
                          </a:effectLst>
                          <a:latin typeface="Courier New"/>
                          <a:ea typeface="Courier New"/>
                          <a:cs typeface="Courier New"/>
                          <a:sym typeface="Courier New"/>
                        </a:rPr>
                        <a:t> sum = n*(n + 1)/2</a:t>
                      </a:r>
                    </a:p>
                  </a:txBody>
                  <a:tcPr marL="101600" marR="101600" marT="101600" marB="101600" anchor="ctr" horzOverflow="overflow">
                    <a:lnL w="76200">
                      <a:solidFill>
                        <a:srgbClr val="FFFFFF"/>
                      </a:solidFill>
                      <a:miter lim="400000"/>
                    </a:lnL>
                    <a:lnR w="76200">
                      <a:solidFill>
                        <a:srgbClr val="FFFFFF"/>
                      </a:solidFill>
                      <a:miter lim="400000"/>
                    </a:lnR>
                    <a:lnT w="76200">
                      <a:solidFill>
                        <a:srgbClr val="FFFFFF"/>
                      </a:solidFill>
                      <a:miter lim="400000"/>
                    </a:lnT>
                    <a:lnB w="76200">
                      <a:solidFill>
                        <a:srgbClr val="FFFFFF"/>
                      </a:solidFill>
                      <a:miter lim="400000"/>
                    </a:lnB>
                    <a:blipFill rotWithShape="1">
                      <a:blip r:embed="rId6"/>
                      <a:srcRect/>
                      <a:tile tx="0" ty="0" sx="100000" sy="100000" flip="none" algn="tl"/>
                    </a:blipFill>
                  </a:tcPr>
                </a:tc>
                <a:extLst>
                  <a:ext uri="{0D108BD9-81ED-4DB2-BD59-A6C34878D82A}">
                    <a16:rowId xmlns:a16="http://schemas.microsoft.com/office/drawing/2014/main" val="10001"/>
                  </a:ext>
                </a:extLst>
              </a:tr>
            </a:tbl>
          </a:graphicData>
        </a:graphic>
      </p:graphicFrame>
      <p:pic>
        <p:nvPicPr>
          <p:cNvPr id="162" name="Count &quot;action&quot; statements… Count &quot;action&quot; statements-- Statements directly related to accomplishing goalAdditions, Multiplications, Comparisons, Moves-- Ignore &quot;bookkeeping&quot; statements" descr="Count &quot;action&quot; statements… Count &quot;action&quot; statements-- Statements directly related to accomplishing goalAdditions, Multiplications, Comparisons, Moves-- Ignore &quot;bookkeeping&quot; statements"/>
          <p:cNvPicPr>
            <a:picLocks/>
          </p:cNvPicPr>
          <p:nvPr/>
        </p:nvPicPr>
        <p:blipFill>
          <a:blip r:embed="rId7"/>
          <a:stretch>
            <a:fillRect/>
          </a:stretch>
        </p:blipFill>
        <p:spPr>
          <a:xfrm>
            <a:off x="5805785" y="8989886"/>
            <a:ext cx="18133716" cy="3928111"/>
          </a:xfrm>
          <a:prstGeom prst="rect">
            <a:avLst/>
          </a:prstGeom>
          <a:effectLst>
            <a:outerShdw blurRad="381000" dir="2700000"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med">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57"/>
                                        </p:tgtEl>
                                        <p:attrNameLst>
                                          <p:attrName>style.visibility</p:attrName>
                                        </p:attrNameLst>
                                      </p:cBhvr>
                                      <p:to>
                                        <p:strVal val="visible"/>
                                      </p:to>
                                    </p:set>
                                    <p:anim calcmode="lin" valueType="num">
                                      <p:cBhvr>
                                        <p:cTn id="7" dur="1000" fill="hold"/>
                                        <p:tgtEl>
                                          <p:spTgt spid="157"/>
                                        </p:tgtEl>
                                        <p:attrNameLst>
                                          <p:attrName>ppt_w</p:attrName>
                                        </p:attrNameLst>
                                      </p:cBhvr>
                                      <p:tavLst>
                                        <p:tav tm="0">
                                          <p:val>
                                            <p:strVal val="4*#ppt_w"/>
                                          </p:val>
                                        </p:tav>
                                        <p:tav tm="100000">
                                          <p:val>
                                            <p:strVal val="#ppt_w"/>
                                          </p:val>
                                        </p:tav>
                                      </p:tavLst>
                                    </p:anim>
                                    <p:anim calcmode="lin" valueType="num">
                                      <p:cBhvr>
                                        <p:cTn id="8" dur="1000" fill="hold"/>
                                        <p:tgtEl>
                                          <p:spTgt spid="157"/>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58">
                                            <p:bg/>
                                          </p:spTgt>
                                        </p:tgtEl>
                                        <p:attrNameLst>
                                          <p:attrName>style.visibility</p:attrName>
                                        </p:attrNameLst>
                                      </p:cBhvr>
                                      <p:to>
                                        <p:strVal val="visible"/>
                                      </p:to>
                                    </p:set>
                                    <p:animEffect transition="in" filter="fade">
                                      <p:cBhvr>
                                        <p:cTn id="12" dur="500"/>
                                        <p:tgtEl>
                                          <p:spTgt spid="158">
                                            <p:bg/>
                                          </p:spTgt>
                                        </p:tgtEl>
                                      </p:cBhvr>
                                    </p:animEffect>
                                  </p:childTnLst>
                                </p:cTn>
                              </p:par>
                              <p:par>
                                <p:cTn id="13" presetID="10" presetClass="entr" presetSubtype="0" fill="hold" grpId="0" nodeType="withEffect">
                                  <p:stCondLst>
                                    <p:cond delay="0"/>
                                  </p:stCondLst>
                                  <p:iterate>
                                    <p:tmAbs val="0"/>
                                  </p:iterate>
                                  <p:childTnLst>
                                    <p:set>
                                      <p:cBhvr>
                                        <p:cTn id="14" fill="hold"/>
                                        <p:tgtEl>
                                          <p:spTgt spid="158">
                                            <p:txEl>
                                              <p:pRg st="0" end="0"/>
                                            </p:txEl>
                                          </p:spTgt>
                                        </p:tgtEl>
                                        <p:attrNameLst>
                                          <p:attrName>style.visibility</p:attrName>
                                        </p:attrNameLst>
                                      </p:cBhvr>
                                      <p:to>
                                        <p:strVal val="visible"/>
                                      </p:to>
                                    </p:set>
                                    <p:animEffect transition="in" filter="fade">
                                      <p:cBhvr>
                                        <p:cTn id="15" dur="500"/>
                                        <p:tgtEl>
                                          <p:spTgt spid="158">
                                            <p:txEl>
                                              <p:pRg st="0" end="0"/>
                                            </p:txEl>
                                          </p:spTgt>
                                        </p:tgtEl>
                                      </p:cBhvr>
                                    </p:animEffect>
                                  </p:childTnLst>
                                </p:cTn>
                              </p:par>
                            </p:childTnLst>
                          </p:cTn>
                        </p:par>
                        <p:par>
                          <p:cTn id="16" fill="hold">
                            <p:stCondLst>
                              <p:cond delay="1500"/>
                            </p:stCondLst>
                            <p:childTnLst>
                              <p:par>
                                <p:cTn id="17" presetID="10" presetClass="entr" fill="hold" grpId="0" nodeType="afterEffect">
                                  <p:stCondLst>
                                    <p:cond delay="0"/>
                                  </p:stCondLst>
                                  <p:iterate>
                                    <p:tmAbs val="0"/>
                                  </p:iterate>
                                  <p:childTnLst>
                                    <p:set>
                                      <p:cBhvr>
                                        <p:cTn id="18" fill="hold"/>
                                        <p:tgtEl>
                                          <p:spTgt spid="159"/>
                                        </p:tgtEl>
                                        <p:attrNameLst>
                                          <p:attrName>style.visibility</p:attrName>
                                        </p:attrNameLst>
                                      </p:cBhvr>
                                      <p:to>
                                        <p:strVal val="visible"/>
                                      </p:to>
                                    </p:set>
                                    <p:animEffect transition="in" filter="fade">
                                      <p:cBhvr>
                                        <p:cTn id="19" dur="1000"/>
                                        <p:tgtEl>
                                          <p:spTgt spid="15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iterate>
                                    <p:tmAbs val="0"/>
                                  </p:iterate>
                                  <p:childTnLst>
                                    <p:set>
                                      <p:cBhvr>
                                        <p:cTn id="23" fill="hold"/>
                                        <p:tgtEl>
                                          <p:spTgt spid="161"/>
                                        </p:tgtEl>
                                        <p:attrNameLst>
                                          <p:attrName>style.visibility</p:attrName>
                                        </p:attrNameLst>
                                      </p:cBhvr>
                                      <p:to>
                                        <p:strVal val="visible"/>
                                      </p:to>
                                    </p:set>
                                    <p:animEffect transition="in" filter="blinds(horizontal)">
                                      <p:cBhvr>
                                        <p:cTn id="24" dur="500"/>
                                        <p:tgtEl>
                                          <p:spTgt spid="16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fill="hold" grpId="0" nodeType="clickEffect">
                                  <p:stCondLst>
                                    <p:cond delay="0"/>
                                  </p:stCondLst>
                                  <p:iterate>
                                    <p:tmAbs val="0"/>
                                  </p:iterate>
                                  <p:childTnLst>
                                    <p:set>
                                      <p:cBhvr>
                                        <p:cTn id="28" fill="hold"/>
                                        <p:tgtEl>
                                          <p:spTgt spid="158">
                                            <p:txEl>
                                              <p:pRg st="1" end="1"/>
                                            </p:txEl>
                                          </p:spTgt>
                                        </p:tgtEl>
                                        <p:attrNameLst>
                                          <p:attrName>style.visibility</p:attrName>
                                        </p:attrNameLst>
                                      </p:cBhvr>
                                      <p:to>
                                        <p:strVal val="visible"/>
                                      </p:to>
                                    </p:set>
                                    <p:animEffect transition="in" filter="fade">
                                      <p:cBhvr>
                                        <p:cTn id="29" dur="500"/>
                                        <p:tgtEl>
                                          <p:spTgt spid="158">
                                            <p:txEl>
                                              <p:pRg st="1" end="1"/>
                                            </p:txEl>
                                          </p:spTgt>
                                        </p:tgtEl>
                                      </p:cBhvr>
                                    </p:animEffect>
                                  </p:childTnLst>
                                </p:cTn>
                              </p:par>
                            </p:childTnLst>
                          </p:cTn>
                        </p:par>
                        <p:par>
                          <p:cTn id="30" fill="hold">
                            <p:stCondLst>
                              <p:cond delay="500"/>
                            </p:stCondLst>
                            <p:childTnLst>
                              <p:par>
                                <p:cTn id="31" presetID="10" presetClass="entr" fill="hold" grpId="0" nodeType="afterEffect">
                                  <p:stCondLst>
                                    <p:cond delay="0"/>
                                  </p:stCondLst>
                                  <p:iterate>
                                    <p:tmAbs val="0"/>
                                  </p:iterate>
                                  <p:childTnLst>
                                    <p:set>
                                      <p:cBhvr>
                                        <p:cTn id="32" fill="hold"/>
                                        <p:tgtEl>
                                          <p:spTgt spid="158">
                                            <p:txEl>
                                              <p:pRg st="2" end="2"/>
                                            </p:txEl>
                                          </p:spTgt>
                                        </p:tgtEl>
                                        <p:attrNameLst>
                                          <p:attrName>style.visibility</p:attrName>
                                        </p:attrNameLst>
                                      </p:cBhvr>
                                      <p:to>
                                        <p:strVal val="visible"/>
                                      </p:to>
                                    </p:set>
                                    <p:animEffect transition="in" filter="fade">
                                      <p:cBhvr>
                                        <p:cTn id="33" dur="500"/>
                                        <p:tgtEl>
                                          <p:spTgt spid="158">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grpId="0" nodeType="clickEffect">
                                  <p:stCondLst>
                                    <p:cond delay="0"/>
                                  </p:stCondLst>
                                  <p:iterate>
                                    <p:tmAbs val="0"/>
                                  </p:iterate>
                                  <p:childTnLst>
                                    <p:set>
                                      <p:cBhvr>
                                        <p:cTn id="37" fill="hold"/>
                                        <p:tgtEl>
                                          <p:spTgt spid="162"/>
                                        </p:tgtEl>
                                        <p:attrNameLst>
                                          <p:attrName>style.visibility</p:attrName>
                                        </p:attrNameLst>
                                      </p:cBhvr>
                                      <p:to>
                                        <p:strVal val="visible"/>
                                      </p:to>
                                    </p:set>
                                    <p:animEffect transition="in" filter="fade">
                                      <p:cBhvr>
                                        <p:cTn id="38" dur="500"/>
                                        <p:tgtEl>
                                          <p:spTgt spid="1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fill="hold" grpId="1" nodeType="clickEffect">
                                  <p:stCondLst>
                                    <p:cond delay="0"/>
                                  </p:stCondLst>
                                  <p:iterate>
                                    <p:tmAbs val="0"/>
                                  </p:iterate>
                                  <p:childTnLst>
                                    <p:animEffect transition="out" filter="fade">
                                      <p:cBhvr>
                                        <p:cTn id="42" dur="500" fill="hold"/>
                                        <p:tgtEl>
                                          <p:spTgt spid="162"/>
                                        </p:tgtEl>
                                      </p:cBhvr>
                                    </p:animEffect>
                                    <p:set>
                                      <p:cBhvr>
                                        <p:cTn id="43" fill="hold">
                                          <p:stCondLst>
                                            <p:cond delay="499"/>
                                          </p:stCondLst>
                                        </p:cTn>
                                        <p:tgtEl>
                                          <p:spTgt spid="162"/>
                                        </p:tgtEl>
                                        <p:attrNameLst>
                                          <p:attrName>style.visibility</p:attrName>
                                        </p:attrNameLst>
                                      </p:cBhvr>
                                      <p:to>
                                        <p:strVal val="hidden"/>
                                      </p:to>
                                    </p:set>
                                  </p:childTnLst>
                                </p:cTn>
                              </p:par>
                            </p:childTnLst>
                          </p:cTn>
                        </p:par>
                        <p:par>
                          <p:cTn id="44" fill="hold">
                            <p:stCondLst>
                              <p:cond delay="500"/>
                            </p:stCondLst>
                            <p:childTnLst>
                              <p:par>
                                <p:cTn id="45" presetID="3" presetClass="entr" presetSubtype="10" fill="hold" grpId="0" nodeType="afterEffect">
                                  <p:stCondLst>
                                    <p:cond delay="0"/>
                                  </p:stCondLst>
                                  <p:iterate>
                                    <p:tmAbs val="0"/>
                                  </p:iterate>
                                  <p:childTnLst>
                                    <p:set>
                                      <p:cBhvr>
                                        <p:cTn id="46" fill="hold"/>
                                        <p:tgtEl>
                                          <p:spTgt spid="160"/>
                                        </p:tgtEl>
                                        <p:attrNameLst>
                                          <p:attrName>style.visibility</p:attrName>
                                        </p:attrNameLst>
                                      </p:cBhvr>
                                      <p:to>
                                        <p:strVal val="visible"/>
                                      </p:to>
                                    </p:set>
                                    <p:animEffect transition="in" filter="blinds(horizontal)">
                                      <p:cBhvr>
                                        <p:cTn id="47" dur="25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advAuto="0"/>
      <p:bldP spid="158" grpId="0" build="p" bldLvl="5" animBg="1" advAuto="0"/>
      <p:bldP spid="159" grpId="0" animBg="1" advAuto="0"/>
      <p:bldP spid="160" grpId="0" animBg="1" advAuto="0"/>
      <p:bldP spid="161" grpId="0" animBg="1" advAuto="0"/>
      <p:bldP spid="162" grpId="0" animBg="1" advAuto="0"/>
      <p:bldP spid="162" grpId="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Growth-Rate Functions"/>
          <p:cNvSpPr txBox="1">
            <a:spLocks noGrp="1"/>
          </p:cNvSpPr>
          <p:nvPr>
            <p:ph type="title"/>
          </p:nvPr>
        </p:nvSpPr>
        <p:spPr>
          <a:prstGeom prst="rect">
            <a:avLst/>
          </a:prstGeom>
        </p:spPr>
        <p:txBody>
          <a:bodyPr/>
          <a:lstStyle/>
          <a:p>
            <a:r>
              <a:t>Growth-Rate Functions</a:t>
            </a:r>
          </a:p>
        </p:txBody>
      </p:sp>
      <p:sp>
        <p:nvSpPr>
          <p:cNvPr id="167" name="Number of operations required as a function of n"/>
          <p:cNvSpPr txBox="1">
            <a:spLocks noGrp="1"/>
          </p:cNvSpPr>
          <p:nvPr>
            <p:ph type="body" sz="quarter" idx="1"/>
          </p:nvPr>
        </p:nvSpPr>
        <p:spPr>
          <a:xfrm>
            <a:off x="190499" y="2352674"/>
            <a:ext cx="19316701" cy="1028701"/>
          </a:xfrm>
          <a:prstGeom prst="rect">
            <a:avLst/>
          </a:prstGeom>
        </p:spPr>
        <p:txBody>
          <a:bodyPr/>
          <a:lstStyle/>
          <a:p>
            <a:pPr>
              <a:buBlip>
                <a:blip r:embed="rId3"/>
              </a:buBlip>
            </a:pPr>
            <a:r>
              <a:t>Number of operations required as a function of </a:t>
            </a:r>
            <a:r>
              <a:rPr>
                <a:solidFill>
                  <a:srgbClr val="0433FF"/>
                </a:solidFill>
                <a:latin typeface="Courier New"/>
                <a:ea typeface="Courier New"/>
                <a:cs typeface="Courier New"/>
                <a:sym typeface="Courier New"/>
              </a:rPr>
              <a:t>n</a:t>
            </a:r>
          </a:p>
        </p:txBody>
      </p:sp>
      <p:graphicFrame>
        <p:nvGraphicFramePr>
          <p:cNvPr id="168" name="3D Area Chart"/>
          <p:cNvGraphicFramePr/>
          <p:nvPr/>
        </p:nvGraphicFramePr>
        <p:xfrm>
          <a:off x="-839856" y="3490265"/>
          <a:ext cx="23830123" cy="9653586"/>
        </p:xfrm>
        <a:graphic>
          <a:graphicData uri="http://schemas.openxmlformats.org/drawingml/2006/chart">
            <c:chart xmlns:c="http://schemas.openxmlformats.org/drawingml/2006/chart" xmlns:r="http://schemas.openxmlformats.org/officeDocument/2006/relationships" r:id="rId4"/>
          </a:graphicData>
        </a:graphic>
      </p:graphicFrame>
      <p:sp>
        <p:nvSpPr>
          <p:cNvPr id="169" name="3"/>
          <p:cNvSpPr/>
          <p:nvPr/>
        </p:nvSpPr>
        <p:spPr>
          <a:xfrm>
            <a:off x="6471096" y="3490265"/>
            <a:ext cx="582998" cy="939801"/>
          </a:xfrm>
          <a:prstGeom prst="rect">
            <a:avLst/>
          </a:prstGeom>
          <a:ln w="12700">
            <a:miter lim="400000"/>
          </a:ln>
          <a:effectLst>
            <a:outerShdw blurRad="381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defTabSz="533400">
              <a:defRPr b="1">
                <a:solidFill>
                  <a:srgbClr val="0433FF"/>
                </a:solidFill>
                <a:latin typeface="Courier New"/>
                <a:ea typeface="Courier New"/>
                <a:cs typeface="Courier New"/>
                <a:sym typeface="Courier New"/>
              </a:defRPr>
            </a:lvl1pPr>
          </a:lstStyle>
          <a:p>
            <a:r>
              <a:t>3</a:t>
            </a:r>
          </a:p>
        </p:txBody>
      </p:sp>
      <p:sp>
        <p:nvSpPr>
          <p:cNvPr id="170" name="n"/>
          <p:cNvSpPr/>
          <p:nvPr/>
        </p:nvSpPr>
        <p:spPr>
          <a:xfrm>
            <a:off x="6471096" y="4298950"/>
            <a:ext cx="582998" cy="939801"/>
          </a:xfrm>
          <a:prstGeom prst="rect">
            <a:avLst/>
          </a:prstGeom>
          <a:ln w="12700">
            <a:miter lim="400000"/>
          </a:ln>
          <a:effectLst>
            <a:outerShdw blurRad="381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l" defTabSz="533400">
              <a:defRPr b="1">
                <a:solidFill>
                  <a:srgbClr val="0433FF"/>
                </a:solidFill>
                <a:latin typeface="Courier New"/>
                <a:ea typeface="Courier New"/>
                <a:cs typeface="Courier New"/>
                <a:sym typeface="Courier New"/>
              </a:defRPr>
            </a:lvl1pPr>
          </a:lstStyle>
          <a:p>
            <a:r>
              <a:t>n</a:t>
            </a:r>
          </a:p>
        </p:txBody>
      </p:sp>
      <p:sp>
        <p:nvSpPr>
          <p:cNvPr id="171" name="(n2+n)/2"/>
          <p:cNvSpPr/>
          <p:nvPr/>
        </p:nvSpPr>
        <p:spPr>
          <a:xfrm>
            <a:off x="5600700" y="5174133"/>
            <a:ext cx="3326644" cy="939801"/>
          </a:xfrm>
          <a:prstGeom prst="rect">
            <a:avLst/>
          </a:prstGeom>
          <a:ln w="12700">
            <a:miter lim="400000"/>
          </a:ln>
          <a:effectLst>
            <a:outerShdw blurRad="381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lgn="l" defTabSz="533400">
              <a:defRPr b="1">
                <a:solidFill>
                  <a:srgbClr val="0433FF"/>
                </a:solidFill>
                <a:latin typeface="Courier New"/>
                <a:ea typeface="Courier New"/>
                <a:cs typeface="Courier New"/>
                <a:sym typeface="Courier New"/>
              </a:defRPr>
            </a:pPr>
            <a:r>
              <a:t>(n</a:t>
            </a:r>
            <a:r>
              <a:rPr baseline="31999"/>
              <a:t>2</a:t>
            </a:r>
            <a:r>
              <a:t>+n)/2</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67">
                                            <p:bg/>
                                          </p:spTgt>
                                        </p:tgtEl>
                                        <p:attrNameLst>
                                          <p:attrName>style.visibility</p:attrName>
                                        </p:attrNameLst>
                                      </p:cBhvr>
                                      <p:to>
                                        <p:strVal val="visible"/>
                                      </p:to>
                                    </p:set>
                                    <p:animEffect transition="in" filter="fade">
                                      <p:cBhvr>
                                        <p:cTn id="7" dur="500"/>
                                        <p:tgtEl>
                                          <p:spTgt spid="167">
                                            <p:bg/>
                                          </p:spTgt>
                                        </p:tgtEl>
                                      </p:cBhvr>
                                    </p:animEffect>
                                  </p:childTnLst>
                                </p:cTn>
                              </p:par>
                              <p:par>
                                <p:cTn id="8" presetID="10" presetClass="entr" presetSubtype="0" fill="hold" grpId="0" nodeType="withEffect">
                                  <p:stCondLst>
                                    <p:cond delay="0"/>
                                  </p:stCondLst>
                                  <p:iterate>
                                    <p:tmAbs val="0"/>
                                  </p:iterate>
                                  <p:childTnLst>
                                    <p:set>
                                      <p:cBhvr>
                                        <p:cTn id="9" fill="hold"/>
                                        <p:tgtEl>
                                          <p:spTgt spid="167">
                                            <p:txEl>
                                              <p:pRg st="0" end="0"/>
                                            </p:txEl>
                                          </p:spTgt>
                                        </p:tgtEl>
                                        <p:attrNameLst>
                                          <p:attrName>style.visibility</p:attrName>
                                        </p:attrNameLst>
                                      </p:cBhvr>
                                      <p:to>
                                        <p:strVal val="visible"/>
                                      </p:to>
                                    </p:set>
                                    <p:animEffect transition="in" filter="fade">
                                      <p:cBhvr>
                                        <p:cTn id="10" dur="500"/>
                                        <p:tgtEl>
                                          <p:spTgt spid="167">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iterate>
                                    <p:tmAbs val="0"/>
                                  </p:iterate>
                                  <p:childTnLst>
                                    <p:set>
                                      <p:cBhvr>
                                        <p:cTn id="13" fill="hold"/>
                                        <p:tgtEl>
                                          <p:spTgt spid="168"/>
                                        </p:tgtEl>
                                        <p:attrNameLst>
                                          <p:attrName>style.visibility</p:attrName>
                                        </p:attrNameLst>
                                      </p:cBhvr>
                                      <p:to>
                                        <p:strVal val="visible"/>
                                      </p:to>
                                    </p:set>
                                    <p:animEffect transition="in" filter="wipe(left)">
                                      <p:cBhvr>
                                        <p:cTn id="14" dur="900"/>
                                        <p:tgtEl>
                                          <p:spTgt spid="16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iterate>
                                    <p:tmAbs val="0"/>
                                  </p:iterate>
                                  <p:childTnLst>
                                    <p:set>
                                      <p:cBhvr>
                                        <p:cTn id="18" fill="hold"/>
                                        <p:tgtEl>
                                          <p:spTgt spid="169"/>
                                        </p:tgtEl>
                                        <p:attrNameLst>
                                          <p:attrName>style.visibility</p:attrName>
                                        </p:attrNameLst>
                                      </p:cBhvr>
                                      <p:to>
                                        <p:strVal val="visible"/>
                                      </p:to>
                                    </p:set>
                                    <p:animEffect transition="in" filter="wipe(left)">
                                      <p:cBhvr>
                                        <p:cTn id="19" dur="400"/>
                                        <p:tgtEl>
                                          <p:spTgt spid="16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p:tmAbs val="0"/>
                                  </p:iterate>
                                  <p:childTnLst>
                                    <p:set>
                                      <p:cBhvr>
                                        <p:cTn id="23" fill="hold"/>
                                        <p:tgtEl>
                                          <p:spTgt spid="170"/>
                                        </p:tgtEl>
                                        <p:attrNameLst>
                                          <p:attrName>style.visibility</p:attrName>
                                        </p:attrNameLst>
                                      </p:cBhvr>
                                      <p:to>
                                        <p:strVal val="visible"/>
                                      </p:to>
                                    </p:set>
                                    <p:animEffect transition="in" filter="wipe(left)">
                                      <p:cBhvr>
                                        <p:cTn id="24" dur="400"/>
                                        <p:tgtEl>
                                          <p:spTgt spid="17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iterate>
                                    <p:tmAbs val="0"/>
                                  </p:iterate>
                                  <p:childTnLst>
                                    <p:set>
                                      <p:cBhvr>
                                        <p:cTn id="28" fill="hold"/>
                                        <p:tgtEl>
                                          <p:spTgt spid="171"/>
                                        </p:tgtEl>
                                        <p:attrNameLst>
                                          <p:attrName>style.visibility</p:attrName>
                                        </p:attrNameLst>
                                      </p:cBhvr>
                                      <p:to>
                                        <p:strVal val="visible"/>
                                      </p:to>
                                    </p:set>
                                    <p:animEffect transition="in" filter="wipe(left)">
                                      <p:cBhvr>
                                        <p:cTn id="29" dur="4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build="p" bldLvl="5" animBg="1" advAuto="0"/>
      <p:bldP spid="168" grpId="0" animBg="1" advAuto="0"/>
      <p:bldP spid="169" grpId="0" animBg="1" advAuto="0"/>
      <p:bldP spid="170" grpId="0" animBg="1" advAuto="0"/>
      <p:bldP spid="171" grpId="0"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tima"/>
        <a:ea typeface="Optima"/>
        <a:cs typeface="Optima"/>
      </a:majorFont>
      <a:minorFont>
        <a:latin typeface="Optima"/>
        <a:ea typeface="Optima"/>
        <a:cs typeface="Opti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tima"/>
        <a:ea typeface="Optima"/>
        <a:cs typeface="Optima"/>
      </a:majorFont>
      <a:minorFont>
        <a:latin typeface="Optima"/>
        <a:ea typeface="Optima"/>
        <a:cs typeface="Opti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763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TotalTime>
  <Words>7973</Words>
  <Application>Microsoft Office PowerPoint</Application>
  <PresentationFormat>Custom</PresentationFormat>
  <Paragraphs>754</Paragraphs>
  <Slides>25</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Arial</vt:lpstr>
      <vt:lpstr>Chalkboard SE Bold</vt:lpstr>
      <vt:lpstr>Chalkboard SE Regular</vt:lpstr>
      <vt:lpstr>Chalkduster</vt:lpstr>
      <vt:lpstr>Comic Sans MS</vt:lpstr>
      <vt:lpstr>Courier New</vt:lpstr>
      <vt:lpstr>Gill Sans</vt:lpstr>
      <vt:lpstr>Helvetica</vt:lpstr>
      <vt:lpstr>Lucida Grande</vt:lpstr>
      <vt:lpstr>Menlo Regular</vt:lpstr>
      <vt:lpstr>Optima</vt:lpstr>
      <vt:lpstr>Snell Roundhand Bold</vt:lpstr>
      <vt:lpstr>Verdana</vt:lpstr>
      <vt:lpstr>White</vt:lpstr>
      <vt:lpstr>Measuring Efficiency</vt:lpstr>
      <vt:lpstr>Measuring Efficiency</vt:lpstr>
      <vt:lpstr>Types of Complexity</vt:lpstr>
      <vt:lpstr>Measuring Complexity</vt:lpstr>
      <vt:lpstr>Measuring Complexity</vt:lpstr>
      <vt:lpstr>Measuring Complexity</vt:lpstr>
      <vt:lpstr>Growth-Rate Functions</vt:lpstr>
      <vt:lpstr>Growth-Rate Functions</vt:lpstr>
      <vt:lpstr>Growth-Rate Functions</vt:lpstr>
      <vt:lpstr>Growth-Rate Functions</vt:lpstr>
      <vt:lpstr>Growth-Rate Functions</vt:lpstr>
      <vt:lpstr>Representing Algorithm Complexity</vt:lpstr>
      <vt:lpstr>Representing Algorithm Complexity</vt:lpstr>
      <vt:lpstr>Representing Algorithm Complexity</vt:lpstr>
      <vt:lpstr>Understanding Big O Notation</vt:lpstr>
      <vt:lpstr>Picturing Efficiency</vt:lpstr>
      <vt:lpstr>Picturing Efficiency</vt:lpstr>
      <vt:lpstr>Picturing Efficiency</vt:lpstr>
      <vt:lpstr>Comparing Implementations</vt:lpstr>
      <vt:lpstr>ADT Bag Interface</vt:lpstr>
      <vt:lpstr>ADT Bag Add Implementations</vt:lpstr>
      <vt:lpstr>ADT Bag contains Implementations</vt:lpstr>
      <vt:lpstr>ADT Bag toVector Implementations</vt:lpstr>
      <vt:lpstr>Comparing Implementations</vt:lpstr>
      <vt:lpstr>Comparing Implementations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Efficiency</dc:title>
  <cp:lastModifiedBy>Anandaraj Jeeva Rathinam (Integra)</cp:lastModifiedBy>
  <cp:revision>10</cp:revision>
  <dcterms:modified xsi:type="dcterms:W3CDTF">2024-05-22T03:55:01Z</dcterms:modified>
</cp:coreProperties>
</file>